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72CE-25CB-4B30-BCCF-2CA30FA97250}" type="datetimeFigureOut">
              <a:rPr lang="hu-HU" smtClean="0"/>
              <a:t>2020.06.23.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1245-4279-4311-A81C-475707A455C0}" type="slidenum">
              <a:rPr lang="hu-HU" smtClean="0"/>
              <a:t>‹#›</a:t>
            </a:fld>
            <a:endParaRPr lang="hu-HU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451" y="5619551"/>
            <a:ext cx="1314650" cy="1314650"/>
          </a:xfrm>
          <a:prstGeom prst="rect">
            <a:avLst/>
          </a:prstGeom>
        </p:spPr>
      </p:pic>
      <p:sp>
        <p:nvSpPr>
          <p:cNvPr id="11" name="Cím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12" name="Téglalap 11"/>
          <p:cNvSpPr/>
          <p:nvPr/>
        </p:nvSpPr>
        <p:spPr>
          <a:xfrm>
            <a:off x="3162301" y="5940851"/>
            <a:ext cx="30605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400" baseline="0" dirty="0">
                <a:solidFill>
                  <a:srgbClr val="002060"/>
                </a:solidFill>
              </a:rPr>
              <a:t>Ibolya Hock-</a:t>
            </a:r>
            <a:r>
              <a:rPr lang="hu-HU" sz="2400" baseline="0" dirty="0" err="1">
                <a:solidFill>
                  <a:srgbClr val="002060"/>
                </a:solidFill>
              </a:rPr>
              <a:t>Englender</a:t>
            </a:r>
            <a:r>
              <a:rPr lang="hu-HU" sz="2400" baseline="0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hu-HU" sz="2400" baseline="0" dirty="0" err="1">
                <a:solidFill>
                  <a:srgbClr val="002060"/>
                </a:solidFill>
              </a:rPr>
              <a:t>Vorsitzende</a:t>
            </a:r>
            <a:endParaRPr lang="hu-HU" sz="2400" baseline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147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72CE-25CB-4B30-BCCF-2CA30FA97250}" type="datetimeFigureOut">
              <a:rPr lang="hu-HU" smtClean="0"/>
              <a:t>2020.06.23.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1245-4279-4311-A81C-475707A455C0}" type="slidenum">
              <a:rPr lang="hu-HU" smtClean="0"/>
              <a:t>‹#›</a:t>
            </a:fld>
            <a:endParaRPr lang="hu-HU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451" y="5619551"/>
            <a:ext cx="1314650" cy="1314650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3162301" y="5940851"/>
            <a:ext cx="30605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400" baseline="0" dirty="0">
                <a:solidFill>
                  <a:srgbClr val="002060"/>
                </a:solidFill>
              </a:rPr>
              <a:t>Ibolya Hock-</a:t>
            </a:r>
            <a:r>
              <a:rPr lang="hu-HU" sz="2400" baseline="0" dirty="0" err="1">
                <a:solidFill>
                  <a:srgbClr val="002060"/>
                </a:solidFill>
              </a:rPr>
              <a:t>Englender</a:t>
            </a:r>
            <a:r>
              <a:rPr lang="hu-HU" sz="2400" baseline="0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hu-HU" sz="2400" baseline="0" dirty="0" err="1">
                <a:solidFill>
                  <a:srgbClr val="002060"/>
                </a:solidFill>
              </a:rPr>
              <a:t>Vorsitzende</a:t>
            </a:r>
            <a:endParaRPr lang="hu-HU" sz="2400" baseline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3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72CE-25CB-4B30-BCCF-2CA30FA97250}" type="datetimeFigureOut">
              <a:rPr lang="hu-HU" smtClean="0"/>
              <a:t>2020.06.23.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1245-4279-4311-A81C-475707A455C0}" type="slidenum">
              <a:rPr lang="hu-HU" smtClean="0"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3162301" y="5940851"/>
            <a:ext cx="30605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400" baseline="0" dirty="0">
                <a:solidFill>
                  <a:srgbClr val="002060"/>
                </a:solidFill>
              </a:rPr>
              <a:t>Ibolya Hock-</a:t>
            </a:r>
            <a:r>
              <a:rPr lang="hu-HU" sz="2400" baseline="0" dirty="0" err="1">
                <a:solidFill>
                  <a:srgbClr val="002060"/>
                </a:solidFill>
              </a:rPr>
              <a:t>Englender</a:t>
            </a:r>
            <a:r>
              <a:rPr lang="hu-HU" sz="2400" baseline="0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hu-HU" sz="2400" baseline="0" dirty="0" err="1">
                <a:solidFill>
                  <a:srgbClr val="002060"/>
                </a:solidFill>
              </a:rPr>
              <a:t>Vorsitzende</a:t>
            </a:r>
            <a:endParaRPr lang="hu-HU" sz="2400" baseline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26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72CE-25CB-4B30-BCCF-2CA30FA97250}" type="datetimeFigureOut">
              <a:rPr lang="hu-HU" smtClean="0"/>
              <a:t>2020.06.23.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1245-4279-4311-A81C-475707A455C0}" type="slidenum">
              <a:rPr lang="hu-HU" smtClean="0"/>
              <a:t>‹#›</a:t>
            </a:fld>
            <a:endParaRPr lang="hu-HU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451" y="5619551"/>
            <a:ext cx="1314650" cy="1314650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3162301" y="5940851"/>
            <a:ext cx="30605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400" baseline="0" dirty="0">
                <a:solidFill>
                  <a:srgbClr val="002060"/>
                </a:solidFill>
              </a:rPr>
              <a:t>Ibolya Hock-</a:t>
            </a:r>
            <a:r>
              <a:rPr lang="hu-HU" sz="2400" baseline="0" dirty="0" err="1">
                <a:solidFill>
                  <a:srgbClr val="002060"/>
                </a:solidFill>
              </a:rPr>
              <a:t>Englender</a:t>
            </a:r>
            <a:r>
              <a:rPr lang="hu-HU" sz="2400" baseline="0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hu-HU" sz="2400" baseline="0" dirty="0" err="1">
                <a:solidFill>
                  <a:srgbClr val="002060"/>
                </a:solidFill>
              </a:rPr>
              <a:t>Vorsitzende</a:t>
            </a:r>
            <a:endParaRPr lang="hu-HU" sz="2400" baseline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6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72CE-25CB-4B30-BCCF-2CA30FA97250}" type="datetimeFigureOut">
              <a:rPr lang="hu-HU" smtClean="0"/>
              <a:t>2020.06.23.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1245-4279-4311-A81C-475707A455C0}" type="slidenum">
              <a:rPr lang="hu-HU" smtClean="0"/>
              <a:t>‹#›</a:t>
            </a:fld>
            <a:endParaRPr lang="hu-HU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451" y="5619551"/>
            <a:ext cx="1314650" cy="1314650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3162301" y="5940851"/>
            <a:ext cx="30605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400" baseline="0" dirty="0">
                <a:solidFill>
                  <a:srgbClr val="002060"/>
                </a:solidFill>
              </a:rPr>
              <a:t>Ibolya Hock-</a:t>
            </a:r>
            <a:r>
              <a:rPr lang="hu-HU" sz="2400" baseline="0" dirty="0" err="1">
                <a:solidFill>
                  <a:srgbClr val="002060"/>
                </a:solidFill>
              </a:rPr>
              <a:t>Englender</a:t>
            </a:r>
            <a:r>
              <a:rPr lang="hu-HU" sz="2400" baseline="0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hu-HU" sz="2400" baseline="0" dirty="0" err="1">
                <a:solidFill>
                  <a:srgbClr val="002060"/>
                </a:solidFill>
              </a:rPr>
              <a:t>Vorsitzende</a:t>
            </a:r>
            <a:endParaRPr lang="hu-HU" sz="2400" baseline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8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72CE-25CB-4B30-BCCF-2CA30FA97250}" type="datetimeFigureOut">
              <a:rPr lang="hu-HU" smtClean="0"/>
              <a:t>2020.06.23.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1245-4279-4311-A81C-475707A455C0}" type="slidenum">
              <a:rPr lang="hu-HU" smtClean="0"/>
              <a:t>‹#›</a:t>
            </a:fld>
            <a:endParaRPr lang="hu-HU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451" y="5619551"/>
            <a:ext cx="1314650" cy="1314650"/>
          </a:xfrm>
          <a:prstGeom prst="rect">
            <a:avLst/>
          </a:prstGeom>
        </p:spPr>
      </p:pic>
      <p:sp>
        <p:nvSpPr>
          <p:cNvPr id="9" name="Téglalap 8"/>
          <p:cNvSpPr/>
          <p:nvPr/>
        </p:nvSpPr>
        <p:spPr>
          <a:xfrm>
            <a:off x="3162301" y="5940851"/>
            <a:ext cx="30605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400" baseline="0" dirty="0">
                <a:solidFill>
                  <a:srgbClr val="002060"/>
                </a:solidFill>
              </a:rPr>
              <a:t>Ibolya Hock-</a:t>
            </a:r>
            <a:r>
              <a:rPr lang="hu-HU" sz="2400" baseline="0" dirty="0" err="1">
                <a:solidFill>
                  <a:srgbClr val="002060"/>
                </a:solidFill>
              </a:rPr>
              <a:t>Englender</a:t>
            </a:r>
            <a:r>
              <a:rPr lang="hu-HU" sz="2400" baseline="0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hu-HU" sz="2400" baseline="0" dirty="0" err="1">
                <a:solidFill>
                  <a:srgbClr val="002060"/>
                </a:solidFill>
              </a:rPr>
              <a:t>Vorsitzende</a:t>
            </a:r>
            <a:endParaRPr lang="hu-HU" sz="2400" baseline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74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72CE-25CB-4B30-BCCF-2CA30FA97250}" type="datetimeFigureOut">
              <a:rPr lang="hu-HU" smtClean="0"/>
              <a:t>2020.06.23.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1245-4279-4311-A81C-475707A455C0}" type="slidenum">
              <a:rPr lang="hu-HU" smtClean="0"/>
              <a:t>‹#›</a:t>
            </a:fld>
            <a:endParaRPr lang="hu-HU"/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451" y="5619551"/>
            <a:ext cx="1314650" cy="1314650"/>
          </a:xfrm>
          <a:prstGeom prst="rect">
            <a:avLst/>
          </a:prstGeom>
        </p:spPr>
      </p:pic>
      <p:sp>
        <p:nvSpPr>
          <p:cNvPr id="11" name="Téglalap 10"/>
          <p:cNvSpPr/>
          <p:nvPr/>
        </p:nvSpPr>
        <p:spPr>
          <a:xfrm>
            <a:off x="3162301" y="5940851"/>
            <a:ext cx="30605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400" baseline="0" dirty="0">
                <a:solidFill>
                  <a:srgbClr val="002060"/>
                </a:solidFill>
              </a:rPr>
              <a:t>Ibolya Hock-</a:t>
            </a:r>
            <a:r>
              <a:rPr lang="hu-HU" sz="2400" baseline="0" dirty="0" err="1">
                <a:solidFill>
                  <a:srgbClr val="002060"/>
                </a:solidFill>
              </a:rPr>
              <a:t>Englender</a:t>
            </a:r>
            <a:r>
              <a:rPr lang="hu-HU" sz="2400" baseline="0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hu-HU" sz="2400" baseline="0" dirty="0" err="1">
                <a:solidFill>
                  <a:srgbClr val="002060"/>
                </a:solidFill>
              </a:rPr>
              <a:t>Vorsitzende</a:t>
            </a:r>
            <a:endParaRPr lang="hu-HU" sz="2400" baseline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01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72CE-25CB-4B30-BCCF-2CA30FA97250}" type="datetimeFigureOut">
              <a:rPr lang="hu-HU" smtClean="0"/>
              <a:t>2020.06.23.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1245-4279-4311-A81C-475707A455C0}" type="slidenum">
              <a:rPr lang="hu-HU" smtClean="0"/>
              <a:t>‹#›</a:t>
            </a:fld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451" y="5619551"/>
            <a:ext cx="1314650" cy="1314650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3162301" y="5940851"/>
            <a:ext cx="30605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400" baseline="0" dirty="0">
                <a:solidFill>
                  <a:srgbClr val="002060"/>
                </a:solidFill>
              </a:rPr>
              <a:t>Ibolya Hock-</a:t>
            </a:r>
            <a:r>
              <a:rPr lang="hu-HU" sz="2400" baseline="0" dirty="0" err="1">
                <a:solidFill>
                  <a:srgbClr val="002060"/>
                </a:solidFill>
              </a:rPr>
              <a:t>Englender</a:t>
            </a:r>
            <a:r>
              <a:rPr lang="hu-HU" sz="2400" baseline="0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hu-HU" sz="2400" baseline="0" dirty="0" err="1">
                <a:solidFill>
                  <a:srgbClr val="002060"/>
                </a:solidFill>
              </a:rPr>
              <a:t>Vorsitzende</a:t>
            </a:r>
            <a:endParaRPr lang="hu-HU" sz="2400" baseline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72CE-25CB-4B30-BCCF-2CA30FA97250}" type="datetimeFigureOut">
              <a:rPr lang="hu-HU" smtClean="0"/>
              <a:t>2020.06.23.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1245-4279-4311-A81C-475707A455C0}" type="slidenum">
              <a:rPr lang="hu-HU" smtClean="0"/>
              <a:t>‹#›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451" y="5619551"/>
            <a:ext cx="1314650" cy="1314650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3162301" y="5940851"/>
            <a:ext cx="30605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400" baseline="0" dirty="0">
                <a:solidFill>
                  <a:srgbClr val="002060"/>
                </a:solidFill>
              </a:rPr>
              <a:t>Ibolya Hock-</a:t>
            </a:r>
            <a:r>
              <a:rPr lang="hu-HU" sz="2400" baseline="0" dirty="0" err="1">
                <a:solidFill>
                  <a:srgbClr val="002060"/>
                </a:solidFill>
              </a:rPr>
              <a:t>Englender</a:t>
            </a:r>
            <a:r>
              <a:rPr lang="hu-HU" sz="2400" baseline="0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hu-HU" sz="2400" baseline="0" dirty="0" err="1">
                <a:solidFill>
                  <a:srgbClr val="002060"/>
                </a:solidFill>
              </a:rPr>
              <a:t>Vorsitzende</a:t>
            </a:r>
            <a:endParaRPr lang="hu-HU" sz="2400" baseline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350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72CE-25CB-4B30-BCCF-2CA30FA97250}" type="datetimeFigureOut">
              <a:rPr lang="hu-HU" smtClean="0"/>
              <a:t>2020.06.23.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1245-4279-4311-A81C-475707A455C0}" type="slidenum">
              <a:rPr lang="hu-HU" smtClean="0"/>
              <a:t>‹#›</a:t>
            </a:fld>
            <a:endParaRPr lang="hu-HU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451" y="5619551"/>
            <a:ext cx="1314650" cy="1314650"/>
          </a:xfrm>
          <a:prstGeom prst="rect">
            <a:avLst/>
          </a:prstGeom>
        </p:spPr>
      </p:pic>
      <p:sp>
        <p:nvSpPr>
          <p:cNvPr id="9" name="Téglalap 8"/>
          <p:cNvSpPr/>
          <p:nvPr/>
        </p:nvSpPr>
        <p:spPr>
          <a:xfrm>
            <a:off x="3162301" y="5940851"/>
            <a:ext cx="30605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400" baseline="0" dirty="0">
                <a:solidFill>
                  <a:srgbClr val="002060"/>
                </a:solidFill>
              </a:rPr>
              <a:t>Ibolya Hock-</a:t>
            </a:r>
            <a:r>
              <a:rPr lang="hu-HU" sz="2400" baseline="0" dirty="0" err="1">
                <a:solidFill>
                  <a:srgbClr val="002060"/>
                </a:solidFill>
              </a:rPr>
              <a:t>Englender</a:t>
            </a:r>
            <a:r>
              <a:rPr lang="hu-HU" sz="2400" baseline="0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hu-HU" sz="2400" baseline="0" dirty="0" err="1">
                <a:solidFill>
                  <a:srgbClr val="002060"/>
                </a:solidFill>
              </a:rPr>
              <a:t>Vorsitzende</a:t>
            </a:r>
            <a:endParaRPr lang="hu-HU" sz="2400" baseline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348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72CE-25CB-4B30-BCCF-2CA30FA97250}" type="datetimeFigureOut">
              <a:rPr lang="hu-HU" smtClean="0"/>
              <a:t>2020.06.23.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1245-4279-4311-A81C-475707A455C0}" type="slidenum">
              <a:rPr lang="hu-HU" smtClean="0"/>
              <a:t>‹#›</a:t>
            </a:fld>
            <a:endParaRPr lang="hu-HU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451" y="5619551"/>
            <a:ext cx="1314650" cy="1314650"/>
          </a:xfrm>
          <a:prstGeom prst="rect">
            <a:avLst/>
          </a:prstGeom>
        </p:spPr>
      </p:pic>
      <p:sp>
        <p:nvSpPr>
          <p:cNvPr id="9" name="Téglalap 8"/>
          <p:cNvSpPr/>
          <p:nvPr/>
        </p:nvSpPr>
        <p:spPr>
          <a:xfrm>
            <a:off x="3162301" y="5940851"/>
            <a:ext cx="30605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400" baseline="0" dirty="0">
                <a:solidFill>
                  <a:srgbClr val="002060"/>
                </a:solidFill>
              </a:rPr>
              <a:t>Ibolya Hock-</a:t>
            </a:r>
            <a:r>
              <a:rPr lang="hu-HU" sz="2400" baseline="0" dirty="0" err="1">
                <a:solidFill>
                  <a:srgbClr val="002060"/>
                </a:solidFill>
              </a:rPr>
              <a:t>Englender</a:t>
            </a:r>
            <a:r>
              <a:rPr lang="hu-HU" sz="2400" baseline="0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hu-HU" sz="2400" baseline="0" dirty="0" err="1">
                <a:solidFill>
                  <a:srgbClr val="002060"/>
                </a:solidFill>
              </a:rPr>
              <a:t>Vorsitzende</a:t>
            </a:r>
            <a:endParaRPr lang="hu-HU" sz="2400" baseline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5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5000" r="8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972CE-25CB-4B30-BCCF-2CA30FA97250}" type="datetimeFigureOut">
              <a:rPr lang="hu-HU" smtClean="0"/>
              <a:t>2020.06.23.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21245-4279-4311-A81C-475707A455C0}" type="slidenum">
              <a:rPr lang="hu-HU" smtClean="0"/>
              <a:t>‹#›</a:t>
            </a:fld>
            <a:endParaRPr lang="hu-HU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451" y="5619551"/>
            <a:ext cx="1314650" cy="1314650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3162301" y="5940851"/>
            <a:ext cx="30605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400" baseline="0" dirty="0">
                <a:solidFill>
                  <a:srgbClr val="002060"/>
                </a:solidFill>
              </a:rPr>
              <a:t>Ibolya Hock-</a:t>
            </a:r>
            <a:r>
              <a:rPr lang="hu-HU" sz="2400" baseline="0" dirty="0" err="1">
                <a:solidFill>
                  <a:srgbClr val="002060"/>
                </a:solidFill>
              </a:rPr>
              <a:t>Englender</a:t>
            </a:r>
            <a:r>
              <a:rPr lang="hu-HU" sz="2400" baseline="0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hu-HU" sz="2400" baseline="0" dirty="0" err="1">
                <a:solidFill>
                  <a:srgbClr val="002060"/>
                </a:solidFill>
              </a:rPr>
              <a:t>Vorsitzende</a:t>
            </a:r>
            <a:endParaRPr lang="hu-HU" sz="2400" baseline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21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ktatas.h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cím 1">
            <a:extLst>
              <a:ext uri="{FF2B5EF4-FFF2-40B4-BE49-F238E27FC236}">
                <a16:creationId xmlns="" xmlns:a16="http://schemas.microsoft.com/office/drawing/2014/main" id="{2C48F61A-C21A-4741-B165-AB5057DCC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900" y="3602038"/>
            <a:ext cx="8801100" cy="1389062"/>
          </a:xfrm>
        </p:spPr>
        <p:txBody>
          <a:bodyPr/>
          <a:lstStyle/>
          <a:p>
            <a:r>
              <a:rPr lang="hu-HU" dirty="0" err="1"/>
              <a:t>Konferenz</a:t>
            </a:r>
            <a:endParaRPr lang="hu-HU" dirty="0"/>
          </a:p>
          <a:p>
            <a:r>
              <a:rPr lang="hu-HU" dirty="0" smtClean="0"/>
              <a:t>15. </a:t>
            </a:r>
            <a:r>
              <a:rPr lang="hu-HU" dirty="0"/>
              <a:t>06. 2020 </a:t>
            </a:r>
            <a:r>
              <a:rPr lang="hu-HU" dirty="0" err="1"/>
              <a:t>Baje</a:t>
            </a:r>
            <a:endParaRPr lang="hu-HU" dirty="0"/>
          </a:p>
          <a:p>
            <a:r>
              <a:rPr lang="hu-HU" dirty="0"/>
              <a:t>18.06.2020 </a:t>
            </a:r>
            <a:r>
              <a:rPr lang="hu-HU" dirty="0" err="1"/>
              <a:t>Werischwar</a:t>
            </a:r>
            <a:endParaRPr lang="hu-HU" dirty="0"/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="" xmlns:a16="http://schemas.microsoft.com/office/drawing/2014/main" id="{8AEC8096-BD07-41F4-AA50-26DC25A3D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8774" y="365125"/>
            <a:ext cx="9725025" cy="1139825"/>
          </a:xfrm>
        </p:spPr>
        <p:txBody>
          <a:bodyPr/>
          <a:lstStyle/>
          <a:p>
            <a:pPr algn="ctr"/>
            <a:r>
              <a:rPr lang="hu-HU" dirty="0" err="1"/>
              <a:t>Aktualitäten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5357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76946" y="8615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solidFill>
                  <a:prstClr val="black"/>
                </a:solidFill>
                <a:latin typeface="Calibri"/>
              </a:rPr>
              <a:t>Jogszabályi módosulások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Tartalom helye 2">
            <a:extLst>
              <a:ext uri="{FF2B5EF4-FFF2-40B4-BE49-F238E27FC236}">
                <a16:creationId xmlns="" xmlns:a16="http://schemas.microsoft.com/office/drawing/2014/main" id="{0D9EE513-58C8-46D2-A11B-D14AA671DE06}"/>
              </a:ext>
            </a:extLst>
          </p:cNvPr>
          <p:cNvSpPr txBox="1">
            <a:spLocks/>
          </p:cNvSpPr>
          <p:nvPr/>
        </p:nvSpPr>
        <p:spPr>
          <a:xfrm>
            <a:off x="2704131" y="1425844"/>
            <a:ext cx="7524750" cy="43361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új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Nat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„irányelvek” hatályukat vesztik</a:t>
            </a:r>
            <a:b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→ ez így nem igaz!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módosult: nem EMMI rendelet, hanem tárcadokumentum (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lsd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Következő dia)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Egy része átkerül(t) a 20/2012-es EMMI rendeletbe (pl. nyilatkozat, óraszámok átcsoportosítása), még nem jelent meg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Mindig felmenő rendszerben kell gondolkodni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7029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prstClr val="black"/>
                </a:solidFill>
                <a:latin typeface="Calibri"/>
              </a:rPr>
              <a:t>Helyi tanterv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2749177" y="1541418"/>
            <a:ext cx="7719927" cy="43634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Helyi tanterv + óraterv (ajánlás az irányelvekben: </a:t>
            </a: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www.oktatas.hu</a:t>
            </a: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–köznevelés – a 2020-as Nat-hoz illeszkedő tartalmi szabályozók – itt találhatók a kerettantervek is)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kerettantervek „kötelezősége” →élni az „Irányelvek” adta lehetőségekkel</a:t>
            </a:r>
            <a:b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Készségtárgyak óráiból (több tantárgy is szóba jöhet) átcsoportosítás a nemzetiségi oktatásra → ennek arányában kell alakítani a tartalmat is</a:t>
            </a:r>
            <a:b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A nemzetiségi kultúra megismerésének és ápolásának kötelezősége (pl. a népcsoport dalainak beépítése)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Idegen nyelv tanításának kérdése – nem kötelező, de feleslegesen nem kell megszüntetni</a:t>
            </a:r>
            <a:b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8606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4000" dirty="0">
                <a:solidFill>
                  <a:prstClr val="black"/>
                </a:solidFill>
                <a:latin typeface="Calibri"/>
              </a:rPr>
              <a:t>Intézményfejlesztés</a:t>
            </a:r>
            <a:br>
              <a:rPr lang="hu-HU" sz="4000" dirty="0">
                <a:solidFill>
                  <a:prstClr val="black"/>
                </a:solidFill>
                <a:latin typeface="Calibri"/>
              </a:rPr>
            </a:br>
            <a:r>
              <a:rPr lang="hu-HU" sz="4000" dirty="0">
                <a:solidFill>
                  <a:prstClr val="black"/>
                </a:solidFill>
                <a:latin typeface="Calibri"/>
              </a:rPr>
              <a:t>(„egy kis ismétlés”)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2630505" y="1712784"/>
            <a:ext cx="7389150" cy="4506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Javaslat: a fenntartó által kidolgozandó intézményi minőségstandard-gyűjtemény, amely minimumelvárással orientálná az intézményeket fejlesztési céljaik összeállításában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(Klebelsberg Központ, </a:t>
            </a:r>
            <a:r>
              <a:rPr kumimoji="0" lang="hu-H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zárótanulmány</a:t>
            </a:r>
            <a:r>
              <a:rPr kumimoji="0" lang="hu-H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Az intézményfejlesztés folyamata TÁMOP 3.1.4.B-13-1 2013-0001 „Köznevelés az iskolában” 2015.)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↓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Ezt nekünk is meg kell tennünk!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0024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4000" dirty="0">
                <a:solidFill>
                  <a:prstClr val="black"/>
                </a:solidFill>
                <a:latin typeface="Calibri"/>
              </a:rPr>
              <a:t>Önértékelés</a:t>
            </a:r>
            <a:br>
              <a:rPr lang="hu-HU" sz="4000" dirty="0">
                <a:solidFill>
                  <a:prstClr val="black"/>
                </a:solidFill>
                <a:latin typeface="Calibri"/>
              </a:rPr>
            </a:br>
            <a:r>
              <a:rPr lang="hu-HU" sz="4000" dirty="0">
                <a:solidFill>
                  <a:prstClr val="black"/>
                </a:solidFill>
                <a:latin typeface="Calibri"/>
              </a:rPr>
              <a:t>(„egy kis ismétlés”)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2766447" y="1680903"/>
            <a:ext cx="7803398" cy="43479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Minőségi standardok az elvárások (pedagógus, vezető, intézmény) →általános érvényűek, de: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Az intézmények átalakíthatják saját arculatukra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→ át kell alakítani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Épüljön be a nemzetiségi jelleg, mint </a:t>
            </a:r>
            <a:r>
              <a:rPr kumimoji="0" lang="hu-HU" sz="32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elvárás 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→ útmutató a fejlesztés irányába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 kell az elvárásokat építeni a mérőeszközökbe is (kérdőív, értékelési szempontok)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u-HU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3294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prstClr val="black"/>
                </a:solidFill>
                <a:latin typeface="Calibri"/>
              </a:rPr>
              <a:t>Ellenőrzések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Tartalom helye 2">
            <a:extLst>
              <a:ext uri="{FF2B5EF4-FFF2-40B4-BE49-F238E27FC236}">
                <a16:creationId xmlns="" xmlns:a16="http://schemas.microsoft.com/office/drawing/2014/main" id="{68D0F88B-31E3-4D1E-B0DE-8E2A259CA436}"/>
              </a:ext>
            </a:extLst>
          </p:cNvPr>
          <p:cNvSpPr txBox="1">
            <a:spLocks/>
          </p:cNvSpPr>
          <p:nvPr/>
        </p:nvSpPr>
        <p:spPr>
          <a:xfrm>
            <a:off x="3000269" y="1854339"/>
            <a:ext cx="7414592" cy="451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Kormányhivatal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Állami Számvevőszék (ÁSZ)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Magyar Államkincstár (MÁK)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638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C52536F8-9852-4504-B069-204F9CD8A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824" y="365125"/>
            <a:ext cx="9705975" cy="1158875"/>
          </a:xfrm>
        </p:spPr>
        <p:txBody>
          <a:bodyPr/>
          <a:lstStyle/>
          <a:p>
            <a:pPr algn="ctr"/>
            <a:r>
              <a:rPr lang="hu-HU" dirty="0"/>
              <a:t>Fenntartó - Vezető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53A3AE5B-50F3-4AE7-B9B3-254199C13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7824" y="1762125"/>
            <a:ext cx="9705976" cy="3686175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hu-HU" sz="3200" dirty="0">
                <a:solidFill>
                  <a:prstClr val="black"/>
                </a:solidFill>
              </a:rPr>
              <a:t>Jogszabályok rendelkeznek a hatásköreikről és feladataikról </a:t>
            </a:r>
            <a:br>
              <a:rPr lang="hu-HU" sz="3200" dirty="0">
                <a:solidFill>
                  <a:prstClr val="black"/>
                </a:solidFill>
              </a:rPr>
            </a:br>
            <a:r>
              <a:rPr lang="hu-HU" sz="3200" dirty="0">
                <a:solidFill>
                  <a:prstClr val="black"/>
                </a:solidFill>
              </a:rPr>
              <a:t>(lásd „Fenntartó feladatai </a:t>
            </a:r>
            <a:r>
              <a:rPr lang="hu-HU" sz="3200" dirty="0" err="1">
                <a:solidFill>
                  <a:prstClr val="black"/>
                </a:solidFill>
              </a:rPr>
              <a:t>UdPI</a:t>
            </a:r>
            <a:r>
              <a:rPr lang="hu-HU" sz="3200" dirty="0">
                <a:solidFill>
                  <a:prstClr val="black"/>
                </a:solidFill>
              </a:rPr>
              <a:t> honlapján, mai konferencia anyagainál)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hu-HU" sz="3200" dirty="0">
                <a:solidFill>
                  <a:prstClr val="black"/>
                </a:solidFill>
              </a:rPr>
              <a:t>Tapasztalat: nem világosak a keretek, valamelyik „fél” felé eltolódik a hangsúly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039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54644" y="565688"/>
            <a:ext cx="7896386" cy="5238426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hu-HU" sz="3000" dirty="0">
                <a:solidFill>
                  <a:prstClr val="black"/>
                </a:solidFill>
              </a:rPr>
              <a:t> fenntartó       ↙  ↘ vezető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hu-HU" sz="3000" dirty="0">
                <a:solidFill>
                  <a:prstClr val="black"/>
                </a:solidFill>
              </a:rPr>
              <a:t>tapasztalatlan            irányítja a fenntartót is,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hu-HU" sz="3000" dirty="0">
                <a:solidFill>
                  <a:prstClr val="black"/>
                </a:solidFill>
              </a:rPr>
              <a:t>bizonytalan, mert           ha tapasztalt vezető           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hu-HU" sz="3000" dirty="0">
                <a:solidFill>
                  <a:prstClr val="black"/>
                </a:solidFill>
              </a:rPr>
              <a:t>nem szakember,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hu-HU" sz="3000" dirty="0">
                <a:solidFill>
                  <a:prstClr val="black"/>
                </a:solidFill>
              </a:rPr>
              <a:t>vagy                                nem mer lépni, szólni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hu-HU" sz="3000" dirty="0">
                <a:solidFill>
                  <a:prstClr val="black"/>
                </a:solidFill>
              </a:rPr>
              <a:t>mindenben irányít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hu-HU" sz="3000" dirty="0">
                <a:solidFill>
                  <a:prstClr val="black"/>
                </a:solidFill>
              </a:rPr>
              <a:t>(pl. átvesz munkáltatói jogokat)     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hu-HU" sz="3000" dirty="0">
                <a:solidFill>
                  <a:prstClr val="black"/>
                </a:solidFill>
              </a:rPr>
              <a:t>                         ↘           ↙</a:t>
            </a:r>
          </a:p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hu-HU" sz="3000" dirty="0">
                <a:solidFill>
                  <a:prstClr val="black"/>
                </a:solidFill>
              </a:rPr>
              <a:t>együtt át kellene tekinteni, tisztázni a hatásköröket, ez nem zárja ki a közös döntéseket!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9415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prstClr val="black"/>
                </a:solidFill>
                <a:latin typeface="Calibri"/>
              </a:rPr>
              <a:t>Fenntartó-Polgármester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Tartalom helye 2">
            <a:extLst>
              <a:ext uri="{FF2B5EF4-FFF2-40B4-BE49-F238E27FC236}">
                <a16:creationId xmlns="" xmlns:a16="http://schemas.microsoft.com/office/drawing/2014/main" id="{E209077E-A893-4D5A-89E4-5BE1E364E662}"/>
              </a:ext>
            </a:extLst>
          </p:cNvPr>
          <p:cNvSpPr txBox="1">
            <a:spLocks/>
          </p:cNvSpPr>
          <p:nvPr/>
        </p:nvSpPr>
        <p:spPr>
          <a:xfrm>
            <a:off x="2944678" y="1580826"/>
            <a:ext cx="6850251" cy="428106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nemzetiségi intézmény átvétele előtt fenntartója az óvodának,</a:t>
            </a:r>
            <a:b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2013 előtt pedig az iskolának 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ingatlan a legtöbb esetben a településé (Nemzetiségi törvény változott: ingatlant át kell adni!)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magáénak érzi az oktatási-nevelési intézmények sorsát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nem várhat el olyan jogokat, ami nem illeti meg, viszont nem zárja ki a tájékoztatást, megbeszélést</a:t>
            </a:r>
            <a:b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724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prstClr val="black"/>
                </a:solidFill>
                <a:latin typeface="Calibri"/>
              </a:rPr>
              <a:t>Aktuális feladatok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07768" y="1573079"/>
            <a:ext cx="9246031" cy="4114800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hu-HU" sz="3200" dirty="0">
                <a:solidFill>
                  <a:prstClr val="black"/>
                </a:solidFill>
              </a:rPr>
              <a:t>Új jogszabályok megismerése (köznevelési törvény, irányelvek – nemz. önk. elnökének is!)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hu-HU" sz="3200" dirty="0">
                <a:solidFill>
                  <a:prstClr val="black"/>
                </a:solidFill>
              </a:rPr>
              <a:t>Pedagógiai programok átdolgozása (iskola, óvoda)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hu-HU" sz="3200" dirty="0">
                <a:solidFill>
                  <a:prstClr val="black"/>
                </a:solidFill>
              </a:rPr>
              <a:t>Helyi tantervek megírása (iskola)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hu-HU" sz="3200" dirty="0">
                <a:solidFill>
                  <a:prstClr val="black"/>
                </a:solidFill>
              </a:rPr>
              <a:t>Óvodai nevelési program (jogszabály nem írja elő, de át lehetne nézni nemzetiségi vonatkozások tekintetében)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6051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prstClr val="black"/>
                </a:solidFill>
                <a:latin typeface="Calibri"/>
              </a:rPr>
              <a:t>Pedagógiai program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2734123" y="1497801"/>
            <a:ext cx="7432766" cy="45586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kellő mélységgel szerepel-e a nemzetiségi nevelés-oktatás?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áthatja-e a program minden területét?</a:t>
            </a:r>
            <a:b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jelen van-e a küldetésnyilatkozatban az elkötelezettség?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összhangban van-e az LdU oktatáspolitikájával → Leitbild: Wurzeln und Flügel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3489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927" y="619933"/>
            <a:ext cx="7606200" cy="5580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3891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prstClr val="black"/>
                </a:solidFill>
                <a:latin typeface="Calibri"/>
              </a:rPr>
              <a:t>Általános elvárások</a:t>
            </a:r>
            <a:endParaRPr lang="hu-H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932" y="1361388"/>
            <a:ext cx="7330697" cy="4497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5650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prstClr val="black"/>
                </a:solidFill>
                <a:latin typeface="Calibri"/>
              </a:rPr>
              <a:t>Óvoda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2680729" y="1538027"/>
            <a:ext cx="7462912" cy="440990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nevelési terv egy része német nyelven íródjon– a nemzetiségi nevelésre vonatkozóan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mindennapi német nyelvhasználat erősítése → Irányelvek: az óvoda jellemző nyelve a nemzetiség nyelve (nem csak 50%!)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Elköteleződni egy program iránt pl. „eine Sprache-eine Person” (németes-magyaros óvónő)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Csoportnaplók német nyelvű vezetése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vezető legyen nemzetiségi végzettségű 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7033039"/>
      </p:ext>
    </p:extLst>
  </p:cSld>
  <p:clrMapOvr>
    <a:masterClrMapping/>
  </p:clrMapOvr>
</p:sld>
</file>

<file path=ppt/theme/theme1.xml><?xml version="1.0" encoding="utf-8"?>
<a:theme xmlns:a="http://schemas.openxmlformats.org/drawingml/2006/main" name="Téma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éma1" id="{F2234B80-9113-4915-B074-49A7BEA703B2}" vid="{C3336AF7-1954-43F0-84C4-68B247DA08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ppt_tem_LDU</Template>
  <TotalTime>22</TotalTime>
  <Words>368</Words>
  <Application>Microsoft Office PowerPoint</Application>
  <PresentationFormat>Egyéni</PresentationFormat>
  <Paragraphs>64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Téma1</vt:lpstr>
      <vt:lpstr>Aktualitäten</vt:lpstr>
      <vt:lpstr>Fenntartó - Vezető</vt:lpstr>
      <vt:lpstr>PowerPoint bemutató</vt:lpstr>
      <vt:lpstr>Fenntartó-Polgármester</vt:lpstr>
      <vt:lpstr>Aktuális feladatok </vt:lpstr>
      <vt:lpstr>Pedagógiai program</vt:lpstr>
      <vt:lpstr>PowerPoint bemutató</vt:lpstr>
      <vt:lpstr>Általános elvárások</vt:lpstr>
      <vt:lpstr>Óvoda</vt:lpstr>
      <vt:lpstr>Jogszabályi módosulások</vt:lpstr>
      <vt:lpstr>Helyi tanterv</vt:lpstr>
      <vt:lpstr>Intézményfejlesztés („egy kis ismétlés”)</vt:lpstr>
      <vt:lpstr>Önértékelés („egy kis ismétlés”)</vt:lpstr>
      <vt:lpstr>Ellenőrzések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Aktualitäten</dc:title>
  <dc:creator>Ibolya</dc:creator>
  <cp:lastModifiedBy>Weigert</cp:lastModifiedBy>
  <cp:revision>5</cp:revision>
  <dcterms:created xsi:type="dcterms:W3CDTF">2020-06-23T07:42:20Z</dcterms:created>
  <dcterms:modified xsi:type="dcterms:W3CDTF">2020-06-23T10:39:42Z</dcterms:modified>
</cp:coreProperties>
</file>