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3" r:id="rId9"/>
    <p:sldId id="264" r:id="rId10"/>
    <p:sldId id="276" r:id="rId11"/>
    <p:sldId id="275" r:id="rId12"/>
    <p:sldId id="266" r:id="rId13"/>
    <p:sldId id="277" r:id="rId14"/>
    <p:sldId id="273" r:id="rId15"/>
    <p:sldId id="267" r:id="rId16"/>
    <p:sldId id="278" r:id="rId17"/>
    <p:sldId id="272" r:id="rId1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271A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-101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660A8-979E-4B97-B02A-D4C73F70BA22}" type="datetimeFigureOut">
              <a:rPr lang="hu-HU" smtClean="0"/>
              <a:pPr/>
              <a:t>2020.03.02.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36580-3D74-4B5B-BDF1-898D122D88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117233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36580-3D74-4B5B-BDF1-898D122D880B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921589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97725" y="1187531"/>
            <a:ext cx="10755086" cy="1045689"/>
          </a:xfrm>
        </p:spPr>
        <p:txBody>
          <a:bodyPr anchor="b">
            <a:normAutofit/>
          </a:bodyPr>
          <a:lstStyle>
            <a:lvl1pPr algn="l">
              <a:defRPr sz="5000" b="0" i="0" spc="-150" baseline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  <a:cs typeface="Calibri" panose="020F0502020204030204" pitchFamily="34" charset="0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97724" y="2325296"/>
            <a:ext cx="11147961" cy="750413"/>
          </a:xfrm>
        </p:spPr>
        <p:txBody>
          <a:bodyPr>
            <a:normAutofit/>
          </a:bodyPr>
          <a:lstStyle>
            <a:lvl1pPr marL="0" indent="0" algn="l">
              <a:buNone/>
              <a:defRPr sz="21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smtClean="0"/>
              <a:t>Kattintson ide az alcím mintájának szerkesztéséhez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 baseline="0"/>
            </a:lvl1pPr>
          </a:lstStyle>
          <a:p>
            <a:fld id="{9D5173CC-5EC3-4339-86E3-299A2318DDF4}" type="datetime1">
              <a:rPr lang="hu-HU" smtClean="0"/>
              <a:pPr/>
              <a:t>2020.03.02.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 i="0" cap="all" baseline="0"/>
            </a:lvl1pPr>
          </a:lstStyle>
          <a:p>
            <a:r>
              <a:rPr lang="hu-HU" smtClean="0"/>
              <a:t>Ungarndeutsches Pädagogisches Institut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 i="0" baseline="0"/>
            </a:lvl1pPr>
          </a:lstStyle>
          <a:p>
            <a:fld id="{7C2415F0-1644-44FA-9A16-C3521C5A32FE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776182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74DE-CC5C-42B0-B859-B7F3A1392EF3}" type="datetime1">
              <a:rPr lang="hu-HU" smtClean="0"/>
              <a:pPr/>
              <a:t>2020.03.02.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Ungarndeutsches Pädagogisches Institut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15F0-1644-44FA-9A16-C3521C5A32F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543752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B5CB2-F762-42B6-84CB-77464695E018}" type="datetime1">
              <a:rPr lang="hu-HU" smtClean="0"/>
              <a:pPr/>
              <a:t>2020.03.02.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Ungarndeutsches Pädagogisches Institut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15F0-1644-44FA-9A16-C3521C5A32F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9006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24650"/>
            <a:ext cx="10515600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1191D-6081-490A-8AF7-47451CF97D22}" type="datetime1">
              <a:rPr lang="hu-HU" smtClean="0"/>
              <a:pPr/>
              <a:t>2020.03.02.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Ungarndeutsches Pädagogisches Institut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15F0-1644-44FA-9A16-C3521C5A32F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704284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0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053B4-CF92-47EC-A6E1-33B7EA767960}" type="datetime1">
              <a:rPr lang="hu-HU" smtClean="0"/>
              <a:pPr/>
              <a:t>2020.03.02.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Ungarndeutsches Pädagogisches Institut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15F0-1644-44FA-9A16-C3521C5A32F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84420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F7991-7199-4097-A27E-87BFB82D8EFA}" type="datetime1">
              <a:rPr lang="hu-HU" smtClean="0"/>
              <a:pPr/>
              <a:t>2020.03.02.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Ungarndeutsches Pädagogisches Institut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15F0-1644-44FA-9A16-C3521C5A32F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357876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104775"/>
            <a:ext cx="10515600" cy="1325563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B6ED-A9B3-448C-BD0E-4DF0B389EACB}" type="datetime1">
              <a:rPr lang="hu-HU" smtClean="0"/>
              <a:pPr/>
              <a:t>2020.03.02.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Ungarndeutsches Pädagogisches Institut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15F0-1644-44FA-9A16-C3521C5A32F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31472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AD73-2622-42BC-99A6-19401A46A2AD}" type="datetime1">
              <a:rPr lang="hu-HU" smtClean="0"/>
              <a:pPr/>
              <a:t>2020.03.02.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Ungarndeutsches Pädagogisches Institut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15F0-1644-44FA-9A16-C3521C5A32F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695301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25B-E5F5-42A6-BFA1-22002F4B2938}" type="datetime1">
              <a:rPr lang="hu-HU" smtClean="0"/>
              <a:pPr/>
              <a:t>2020.03.02.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Ungarndeutsches Pädagogisches Institut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15F0-1644-44FA-9A16-C3521C5A32F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97913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243319"/>
            <a:ext cx="10216139" cy="781050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1662544"/>
            <a:ext cx="6172200" cy="41985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C628-D05D-427D-ACB6-9BA758358800}" type="datetime1">
              <a:rPr lang="hu-HU" smtClean="0"/>
              <a:pPr/>
              <a:t>2020.03.02.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Ungarndeutsches Pädagogisches Institut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15F0-1644-44FA-9A16-C3521C5A32F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971509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251113"/>
            <a:ext cx="6984567" cy="789709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1672937"/>
            <a:ext cx="6172200" cy="418811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E2B1-1037-4EE8-8DC2-DA5A529635B7}" type="datetime1">
              <a:rPr lang="hu-HU" smtClean="0"/>
              <a:pPr/>
              <a:t>2020.03.02.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Ungarndeutsches Pädagogisches Institut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15F0-1644-44FA-9A16-C3521C5A32F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54242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1157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ADED2-E0DF-4ABF-A15C-CBB006AB5DB8}" type="datetime1">
              <a:rPr lang="hu-HU" smtClean="0"/>
              <a:pPr/>
              <a:t>2020.03.02.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Ungarndeutsches Pädagogisches Institut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415F0-1644-44FA-9A16-C3521C5A32FE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887084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13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03315" y="1168924"/>
            <a:ext cx="9059160" cy="1234911"/>
          </a:xfrm>
        </p:spPr>
        <p:txBody>
          <a:bodyPr>
            <a:normAutofit fontScale="90000"/>
          </a:bodyPr>
          <a:lstStyle/>
          <a:p>
            <a:pPr algn="ctr"/>
            <a:r>
              <a:rPr lang="hu-HU" altLang="zh-CN" sz="2800" b="1" kern="0" spc="0" dirty="0">
                <a:solidFill>
                  <a:srgbClr val="FFFF66"/>
                </a:solidFill>
                <a:latin typeface="Tahoma" pitchFamily="34" charset="0"/>
                <a:ea typeface="宋体"/>
                <a:cs typeface="+mj-cs"/>
              </a:rPr>
              <a:t/>
            </a:r>
            <a:br>
              <a:rPr lang="hu-HU" altLang="zh-CN" sz="2800" b="1" kern="0" spc="0" dirty="0">
                <a:solidFill>
                  <a:srgbClr val="FFFF66"/>
                </a:solidFill>
                <a:latin typeface="Tahoma" pitchFamily="34" charset="0"/>
                <a:ea typeface="宋体"/>
                <a:cs typeface="+mj-cs"/>
              </a:rPr>
            </a:br>
            <a:r>
              <a:rPr lang="hu-HU" altLang="zh-CN" sz="2800" b="1" kern="0" spc="0" dirty="0">
                <a:solidFill>
                  <a:srgbClr val="FFFF66"/>
                </a:solidFill>
                <a:latin typeface="Tahoma" pitchFamily="34" charset="0"/>
                <a:ea typeface="宋体"/>
                <a:cs typeface="+mj-cs"/>
              </a:rPr>
              <a:t/>
            </a:r>
            <a:br>
              <a:rPr lang="hu-HU" altLang="zh-CN" sz="2800" b="1" kern="0" spc="0" dirty="0">
                <a:solidFill>
                  <a:srgbClr val="FFFF66"/>
                </a:solidFill>
                <a:latin typeface="Tahoma" pitchFamily="34" charset="0"/>
                <a:ea typeface="宋体"/>
                <a:cs typeface="+mj-cs"/>
              </a:rPr>
            </a:br>
            <a:r>
              <a:rPr lang="hu-HU" altLang="zh-CN" sz="3600" b="1" kern="0" spc="0" dirty="0" smtClean="0">
                <a:solidFill>
                  <a:schemeClr val="tx1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AZ INTÉZMÉNYVEZETŐ VÁLASZTÁS FOLYAMATA</a:t>
            </a:r>
            <a:endParaRPr lang="hu-H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61913" y="3459637"/>
            <a:ext cx="11283772" cy="3026003"/>
          </a:xfrm>
        </p:spPr>
        <p:txBody>
          <a:bodyPr>
            <a:normAutofit/>
          </a:bodyPr>
          <a:lstStyle/>
          <a:p>
            <a:pPr marL="0" lvl="1" algn="l">
              <a:spcBef>
                <a:spcPts val="1000"/>
              </a:spcBef>
            </a:pPr>
            <a:endParaRPr lang="hu-H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>
              <a:spcBef>
                <a:spcPts val="1000"/>
              </a:spcBef>
            </a:pP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A nemzetiségi önkormányzati fenntartású köznevelési intézményekre vonatkozó speciális rendelkezések</a:t>
            </a:r>
          </a:p>
          <a:p>
            <a:pPr marL="0" lvl="1" algn="l">
              <a:spcBef>
                <a:spcPts val="1000"/>
              </a:spcBef>
            </a:pPr>
            <a:endParaRPr lang="hu-H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algn="l">
              <a:spcBef>
                <a:spcPts val="1000"/>
              </a:spcBef>
            </a:pP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Pilisvörösvár, 2020. március 3.				APPEL LÁSZLÓ </a:t>
            </a:r>
          </a:p>
          <a:p>
            <a:pPr lvl="1"/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hu-HU" b="1" dirty="0" err="1" smtClean="0">
                <a:latin typeface="Times New Roman" pitchFamily="18" charset="0"/>
                <a:cs typeface="Times New Roman" pitchFamily="18" charset="0"/>
              </a:rPr>
              <a:t>tanügyigazgatási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 referens, </a:t>
            </a:r>
          </a:p>
          <a:p>
            <a:pPr lvl="1"/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				      közoktatási szakértő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Ungarndeutsches Pädagogisches Institut</a:t>
            </a:r>
            <a:endParaRPr lang="hu-HU" dirty="0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15F0-1644-44FA-9A16-C3521C5A32FE}" type="slidenum">
              <a:rPr lang="hu-HU" smtClean="0"/>
              <a:pPr/>
              <a:t>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99895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A pályázatokkal kapcsolatos véleményezési jogkör </a:t>
            </a:r>
            <a:br>
              <a:rPr lang="hu-H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megszűnése 1.</a:t>
            </a:r>
            <a:endParaRPr lang="hu-H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A jogalkotó 2019. július 26-i hatállyal törölte a köznevelési törvény 83. § (3e) bekezdését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, amely a fenntartó számára kötelezővé tette, hogy </a:t>
            </a: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az intézmény vezetőjének megbízásával és a megbízás visszavonásával kapcsolatos döntése előtt be kell szereznie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intézmény alkalmazotti közösségének, az óvoda- vagy iskolaszéknek, a szülői közösségnek, a diákönkormányzatnak a véleményét. </a:t>
            </a:r>
          </a:p>
          <a:p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Így a hatályba lépést követő vezetői megbízáskor vagy a megbízás visszavonásakor a felsorolt szervezetek véleményét már nem kell beszereznie a fenntartónak.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Az érintett szervezetek véleményezési jogának kötelező beszerzésével kapcsolatos kötelezettségek törlésével párhuzamosan módosult a köznevelési törvény 68. § (1) bekezdése is, amelyben immár nem szerepel vezetői megbízást megelőző véleményezési kötelezettségre utaló szakasz.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Ungarndeutsches Pädagogisches Institut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15F0-1644-44FA-9A16-C3521C5A32FE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A pályázatokkal kapcsolatos véleményezési jogkör </a:t>
            </a:r>
            <a:br>
              <a:rPr lang="hu-H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megszűnése 2.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2019. július 26-i hatályba lépéssel a Parlament törölte a köznevelési törvény 70.§ (2)/j szakaszát, amelynek alkalmazásával az eddigiekben </a:t>
            </a: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a nevelőtestület dönthetett az intézményvezetői, intézményegység-vezetői pályázathoz készített vezetési programmal összefüggő szakmai vélemény tartalmáról. 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nevelőtestületnek a vezetői pályázatokkal kapcsolatos véleményezési jogát a 2019. évi LXX. törvény 33. § (1)/f szakasza törölte.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Természetesen bármely fenntartónak a továbbiakban is van lehetősége arra, hogy a benyújtott vezetői pályázatokkal kapcsolatos vezetési programról vagy akár a pályázó támogatásáról megkérdezze a nevelőtestület és a partnerszervezetek véleményét, ezt azonban a törvény már nem teszi kötelezővé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Ungarndeutsches Pädagogisches Institut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15F0-1644-44FA-9A16-C3521C5A32FE}" type="slidenum">
              <a:rPr lang="hu-HU" smtClean="0"/>
              <a:pPr/>
              <a:t>11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Szakértőkből álló bizottság létrehozása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65609" y="1753386"/>
            <a:ext cx="11170762" cy="4423577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Kjt. 20/A. § (6)</a:t>
            </a:r>
            <a:r>
              <a:rPr lang="hu-HU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bekezdése szerint </a:t>
            </a:r>
            <a:r>
              <a:rPr lang="hu-H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jogszabály eltérő rendelkezése hiányában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magasabb vezetői beosztásra kiírt pályázat esetén a pályázót a pályázati határidő lejártát követő huszonegy napon belül a kinevezési, 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megbízási jogkör gyakorlója által létrehozott legalább háromtagú, a betöltendő munkakör feladatait érintően szakértelemmel rendelkező bizottság hallgatja meg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, melynek nem lehet tagja – a helyi önkormányzati képviselő-testület tagja kivételével – a kinevezési, megbízási jogkör gyakorlója. 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	A kinevezési, megbízási jogkör gyakorlója a bizottság írásba foglalt véleményét mérlegelve a pályázati határidő lejártát követő</a:t>
            </a:r>
          </a:p>
          <a:p>
            <a:pPr>
              <a:buNone/>
            </a:pP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	a)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hatvan napon belül, vagy</a:t>
            </a:r>
          </a:p>
          <a:p>
            <a:pPr>
              <a:buNone/>
            </a:pP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	b)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első ülésén, ha e jogot testület gyakorolja,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	dönt a közalkalmazotti jogviszony létesítéséről, illetve a vezetői megbízásról. Egyebekben a pályázat elbírálásának rendjét a munkáltató határozza meg.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Ungarndeutsches Pädagogisches Institut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15F0-1644-44FA-9A16-C3521C5A32FE}" type="slidenum">
              <a:rPr lang="hu-HU" smtClean="0"/>
              <a:pPr/>
              <a:t>12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Pályázatok elbírálása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Kormányrendelet 23. § (8) bekezdése szerint 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a pályázatot a véleményezési határidő lejártát követő harminc,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ha az elbírálásra váró pályázatok száma a huszonötöt eléri, hatvan napon belül el kell bírálni. </a:t>
            </a:r>
          </a:p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Ha a megbízási jogkört közgyűlés vagy képviselő-testület gyakorolja, a pályázatokat a közgyűlés, képviselő-testület részére a véleményezési határidő lejártát követő harmincadik, illetve hatvanadik napot követő első testületi ülésre be kell nyújtani.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Ungarndeutsches Pädagogisches Institut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15F0-1644-44FA-9A16-C3521C5A32FE}" type="slidenum">
              <a:rPr lang="hu-HU" smtClean="0"/>
              <a:pPr/>
              <a:t>13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Egyedi intézményvezetői megbízás szabályai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Kormányrendelet 24.§ (2)bekezdése szerint  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új köznevelési intézmény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vagy szervezeti és szakmai tekintetben önálló intézményegység, tagintézmény 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kialakításakor nyilvános pályázat kiírása nélkül, szervezési feladatok ellátására szóló vezetői megbízás adható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. A megbízás legfeljebb a tevékenység megkezdését követő évre szólhat.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Nkt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. 68. § (4) bekezdése szerint ha</a:t>
            </a:r>
            <a:r>
              <a:rPr lang="hu-HU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jogszabályi előírás vagy a munkáltató döntése alapján a köznevelési intézmény vezetőjének megbízása, munkaszerződése határozott időre szól, és a határozott idő alapján a megbízás vagy a munkaszerződés utolsó napja nem a július 1-jétől augusztus 15-ig terjedő időszakra esne, a megbízás, a munkaszerződés lejártának időpontját akkor is erre az időszakra kell meghatározni, ha az a jogszabályi előírás vagy munkáltatói döntés alapján meghatározott határidő végénél legfeljebb hat hónappal korábban vagy később járna le.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Ungarndeutsches Pädagogisches Institut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15F0-1644-44FA-9A16-C3521C5A32FE}" type="slidenum">
              <a:rPr lang="hu-HU" smtClean="0"/>
              <a:pPr/>
              <a:t>14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b="1" dirty="0" smtClean="0"/>
              <a:t>Betöltetlen intézményvezetői álláshely pályázati eljárás nélküli időszakos betöltése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Kormányrendelet 24. § (1) bekezdése szerint a az intézményvezetői feladatok ellátására kiírt pályázat nem vezetett eredményre, mert nem volt pályázó, vagy egyik pályázó sem kapott megbízást, vagy ha az intézményvezetői feladatok ellátására szóló megbízás a megbízás határidejének lejárta előtt megszűnt, a köznevelési intézmény vezetésével kapcsolatos feladatok ellátására – nyilvános pályázat kiírása nélkül – vezetői beosztás ellátására szóló megbízás adható a megfelelő feltételekkel rendelkező személynek. 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köznevelési intézmény vezetésével kapcsolatos feladatok újabb nyilvános pályázat kiírása nélkül – e bekezdésben foglaltak szerint – legfeljebb egy évig láthatók el. E rendelkezések alkalmazásában megfelelő feltétel az intézményvezetői megbízáshoz szükséges feltétel. Ilyen megbízás hiányában az intézmény vezetésével kapcsolatos feladatokat a szervezeti és működési szabályzatban meghatározott helyettesítés rendjében foglaltak szerint kell ellátni.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Ungarndeutsches Pädagogisches Institut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15F0-1644-44FA-9A16-C3521C5A32FE}" type="slidenum">
              <a:rPr lang="hu-HU" smtClean="0"/>
              <a:pPr/>
              <a:t>15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Folyamatos kapcsolat a megyei kormányhivatallal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9938" y="1894788"/>
            <a:ext cx="11255604" cy="4282174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 </a:t>
            </a:r>
            <a:r>
              <a:rPr lang="hu-HU" dirty="0" smtClean="0"/>
              <a:t>	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elmúlt évek tapasztalatai meggyőztek arról, hogy a megyei kormány- hivatalok törvényességi felügyeleti főosztályának illetékes munkatársával folyamatosan egyeztessen az elnök vagy a jegyző a teljes pályázati eljárás során, elkerülendő a későbbi törvényességi észrevételt, amely súlyosabb törvénysértések esetén az eljárás megsemmisítésével, új eljárásra kötelezéssel jár.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Ungarndeutsches Pädagogisches Institut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15F0-1644-44FA-9A16-C3521C5A32FE}" type="slidenum">
              <a:rPr lang="hu-HU" smtClean="0"/>
              <a:pPr/>
              <a:t>16</a:t>
            </a:fld>
            <a:endParaRPr lang="hu-H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hu-HU" sz="6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hu-HU" sz="6000" b="1" smtClean="0">
                <a:latin typeface="Times New Roman" pitchFamily="18" charset="0"/>
                <a:cs typeface="Times New Roman" pitchFamily="18" charset="0"/>
              </a:rPr>
              <a:t>Köszönöm  </a:t>
            </a:r>
            <a:r>
              <a:rPr lang="hu-HU" sz="6000" b="1" dirty="0" smtClean="0">
                <a:latin typeface="Times New Roman" pitchFamily="18" charset="0"/>
                <a:cs typeface="Times New Roman" pitchFamily="18" charset="0"/>
              </a:rPr>
              <a:t>a figyelmet!</a:t>
            </a:r>
            <a:endParaRPr lang="hu-H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Ungarndeutsches Pädagogisches Institut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15F0-1644-44FA-9A16-C3521C5A32FE}" type="slidenum">
              <a:rPr lang="hu-HU" smtClean="0"/>
              <a:pPr/>
              <a:t>17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800" b="1" dirty="0" smtClean="0"/>
              <a:t>A köznevelési intézményvezetői megbízás feltételei 1.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03485"/>
            <a:ext cx="10515600" cy="467347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	A pedagógusok előmeneteli rendszeréről és a közalkalmazottak jogállásáról szóló 1992. évi XXXIII. törvény köznevelési intézményekben történő végrehajtásáról szóló 326/2013. (VIII. 30.) Kormányrendelet 21/A. § (1) bekezdése szerint a nevelési-oktatási intézményben az intézményvezetői megbízás feltétele:</a:t>
            </a:r>
          </a:p>
          <a:p>
            <a:pPr>
              <a:buNone/>
            </a:pPr>
            <a:r>
              <a:rPr lang="hu-HU" sz="2400" dirty="0" smtClean="0"/>
              <a:t>	</a:t>
            </a:r>
            <a:r>
              <a:rPr lang="hu-HU" sz="2400" i="1" dirty="0" smtClean="0">
                <a:latin typeface="Times New Roman" pitchFamily="18" charset="0"/>
                <a:cs typeface="Times New Roman" pitchFamily="18" charset="0"/>
              </a:rPr>
              <a:t>- az </a:t>
            </a:r>
            <a:r>
              <a:rPr lang="hu-HU" sz="2400" b="1" i="1" dirty="0" smtClean="0">
                <a:latin typeface="Times New Roman" pitchFamily="18" charset="0"/>
                <a:cs typeface="Times New Roman" pitchFamily="18" charset="0"/>
              </a:rPr>
              <a:t>adott nevelési-oktatási intézményben pedagógus-munkakör betöltéséhez szükséges</a:t>
            </a:r>
            <a:r>
              <a:rPr lang="hu-HU" sz="2400" i="1" dirty="0" smtClean="0">
                <a:latin typeface="Times New Roman" pitchFamily="18" charset="0"/>
                <a:cs typeface="Times New Roman" pitchFamily="18" charset="0"/>
              </a:rPr>
              <a:t>, az </a:t>
            </a:r>
            <a:r>
              <a:rPr lang="hu-HU" sz="2400" i="1" dirty="0" err="1" smtClean="0">
                <a:latin typeface="Times New Roman" pitchFamily="18" charset="0"/>
                <a:cs typeface="Times New Roman" pitchFamily="18" charset="0"/>
              </a:rPr>
              <a:t>Nkt</a:t>
            </a:r>
            <a:r>
              <a:rPr lang="hu-HU" sz="2400" i="1" dirty="0" smtClean="0">
                <a:latin typeface="Times New Roman" pitchFamily="18" charset="0"/>
                <a:cs typeface="Times New Roman" pitchFamily="18" charset="0"/>
              </a:rPr>
              <a:t>. 3. mellékletében meghatározott szakképzettség, középiskolában pedagógus-munkakör betöltésére jogosító mesterképzésben szerzett szakképzettség,</a:t>
            </a:r>
          </a:p>
          <a:p>
            <a:pPr>
              <a:buNone/>
            </a:pPr>
            <a:r>
              <a:rPr lang="hu-HU" sz="2400" i="1" dirty="0" smtClean="0">
                <a:latin typeface="Times New Roman" pitchFamily="18" charset="0"/>
                <a:cs typeface="Times New Roman" pitchFamily="18" charset="0"/>
              </a:rPr>
              <a:t>	- pedagógus-szakvizsga keretében szerzett </a:t>
            </a:r>
            <a:r>
              <a:rPr lang="hu-HU" sz="2400" b="1" i="1" dirty="0" smtClean="0">
                <a:latin typeface="Times New Roman" pitchFamily="18" charset="0"/>
                <a:cs typeface="Times New Roman" pitchFamily="18" charset="0"/>
              </a:rPr>
              <a:t>intézményvezetői szakképzettség</a:t>
            </a:r>
            <a:r>
              <a:rPr lang="hu-HU" sz="2400" i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hu-HU" sz="2400" i="1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hu-HU" sz="2400" b="1" i="1" dirty="0" smtClean="0">
                <a:latin typeface="Times New Roman" pitchFamily="18" charset="0"/>
                <a:cs typeface="Times New Roman" pitchFamily="18" charset="0"/>
              </a:rPr>
              <a:t>legalább négy év pedagógus-munkakörben</a:t>
            </a:r>
            <a:r>
              <a:rPr lang="hu-HU" sz="2400" i="1" dirty="0" smtClean="0">
                <a:latin typeface="Times New Roman" pitchFamily="18" charset="0"/>
                <a:cs typeface="Times New Roman" pitchFamily="18" charset="0"/>
              </a:rPr>
              <a:t>, vagy </a:t>
            </a:r>
            <a:r>
              <a:rPr lang="hu-HU" sz="2400" b="1" i="1" dirty="0" smtClean="0">
                <a:latin typeface="Times New Roman" pitchFamily="18" charset="0"/>
                <a:cs typeface="Times New Roman" pitchFamily="18" charset="0"/>
              </a:rPr>
              <a:t>heti tíz tanóra </a:t>
            </a:r>
            <a:r>
              <a:rPr lang="hu-HU" sz="2400" i="1" dirty="0" smtClean="0">
                <a:latin typeface="Times New Roman" pitchFamily="18" charset="0"/>
                <a:cs typeface="Times New Roman" pitchFamily="18" charset="0"/>
              </a:rPr>
              <a:t>vagy foglalkozás megtartására vonatkozó </a:t>
            </a:r>
            <a:r>
              <a:rPr lang="hu-HU" sz="2400" b="1" i="1" dirty="0" smtClean="0">
                <a:latin typeface="Times New Roman" pitchFamily="18" charset="0"/>
                <a:cs typeface="Times New Roman" pitchFamily="18" charset="0"/>
              </a:rPr>
              <a:t>óraadói megbízás </a:t>
            </a:r>
            <a:r>
              <a:rPr lang="hu-HU" sz="2400" i="1" dirty="0" smtClean="0">
                <a:latin typeface="Times New Roman" pitchFamily="18" charset="0"/>
                <a:cs typeface="Times New Roman" pitchFamily="18" charset="0"/>
              </a:rPr>
              <a:t>ellátása során szerzett </a:t>
            </a:r>
            <a:r>
              <a:rPr lang="hu-HU" sz="2400" b="1" i="1" dirty="0" smtClean="0">
                <a:latin typeface="Times New Roman" pitchFamily="18" charset="0"/>
                <a:cs typeface="Times New Roman" pitchFamily="18" charset="0"/>
              </a:rPr>
              <a:t>szakmai gyakorlat</a:t>
            </a:r>
            <a:r>
              <a:rPr lang="hu-HU" sz="2400" i="1" dirty="0" smtClean="0">
                <a:latin typeface="Times New Roman" pitchFamily="18" charset="0"/>
                <a:cs typeface="Times New Roman" pitchFamily="18" charset="0"/>
              </a:rPr>
              <a:t>, valamint</a:t>
            </a:r>
          </a:p>
          <a:p>
            <a:pPr>
              <a:buNone/>
            </a:pPr>
            <a:r>
              <a:rPr lang="hu-HU" sz="2400" i="1" dirty="0" smtClean="0">
                <a:latin typeface="Times New Roman" pitchFamily="18" charset="0"/>
                <a:cs typeface="Times New Roman" pitchFamily="18" charset="0"/>
              </a:rPr>
              <a:t>	- a nevelési-oktatási intézményben pedagógus-munkakörben fennálló, határozatlan időre, teljes munkaidőre szóló alkalmazás vagy a megbízással egyidejűleg pedagógus-munkakörben történő, </a:t>
            </a:r>
            <a:r>
              <a:rPr lang="hu-HU" sz="2400" b="1" i="1" dirty="0" smtClean="0">
                <a:latin typeface="Times New Roman" pitchFamily="18" charset="0"/>
                <a:cs typeface="Times New Roman" pitchFamily="18" charset="0"/>
              </a:rPr>
              <a:t>határozatlan időre teljes munkaidőre szóló alkalmazás</a:t>
            </a:r>
            <a:r>
              <a:rPr lang="hu-HU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dirty="0"/>
          </a:p>
        </p:txBody>
      </p:sp>
      <p:pic>
        <p:nvPicPr>
          <p:cNvPr id="3074" name="Picture 2" descr="C:\Users\Weigert\Documents\UDPI Logo 01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69515" y="69361"/>
            <a:ext cx="902556" cy="1144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Élőláb hely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Ungarndeutsches Pädagogisches Institut</a:t>
            </a:r>
            <a:endParaRPr lang="hu-HU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15F0-1644-44FA-9A16-C3521C5A32FE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00264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b="1" dirty="0" smtClean="0"/>
              <a:t>A köznevelési intézményvezetői megbízás feltételei 2.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3447"/>
            <a:ext cx="10719062" cy="4753516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Char char="-"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Nkt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. 67. § (3) Ha a nevelési-oktatási intézményben </a:t>
            </a:r>
            <a:r>
              <a:rPr lang="hu-HU" b="1" i="1" dirty="0" smtClean="0">
                <a:latin typeface="Times New Roman" pitchFamily="18" charset="0"/>
                <a:cs typeface="Times New Roman" pitchFamily="18" charset="0"/>
              </a:rPr>
              <a:t>az óvodai nevelés, iskolai nevelés és oktatás kizárólag nemzetiségi nyelven folyik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b="1" i="1" dirty="0" smtClean="0">
                <a:latin typeface="Times New Roman" pitchFamily="18" charset="0"/>
                <a:cs typeface="Times New Roman" pitchFamily="18" charset="0"/>
              </a:rPr>
              <a:t>vagy a </a:t>
            </a:r>
            <a:r>
              <a:rPr lang="hu-H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tanulók</a:t>
            </a:r>
            <a:r>
              <a:rPr lang="hu-HU" b="1" i="1" dirty="0" smtClean="0">
                <a:latin typeface="Times New Roman" pitchFamily="18" charset="0"/>
                <a:cs typeface="Times New Roman" pitchFamily="18" charset="0"/>
              </a:rPr>
              <a:t> több mint fele kétnyelvű nemzetiségi iskolai nevelésben-oktatásban vesz részt,</a:t>
            </a: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intézményvezetői megbízást az kaphat, aki a 3. mellékletben meghatározottak szerint a nemzetiségi óvodai nevelésben, iskolai nevelésben-oktatásban pedagógus-munkakört tölthet be.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Azonos feltételek esetén előnyben kell részesíteni azt, aki a nemzetiséghez tartozik.</a:t>
            </a:r>
          </a:p>
          <a:p>
            <a:pPr marL="0" indent="0">
              <a:buFontTx/>
              <a:buChar char="-"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Az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Nkt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. 67. § (5) Többcélú intézményben intézményvezetői megbízást az kaphat, aki bármelyik, az intézmény által ellátott feladatra létesíthető intézmény vezetői megbízásához szükséges feltételekkel rendelkezik. Ha a feltételek bármelyike mesterfokozatot ír elő, az intézményvezetői megbízáshoz erre van szükség.</a:t>
            </a:r>
          </a:p>
          <a:p>
            <a:pPr marL="0" indent="0">
              <a:buFontTx/>
              <a:buChar char="-"/>
            </a:pP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Ungarndeutsches Pädagogisches Institut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15F0-1644-44FA-9A16-C3521C5A32FE}" type="slidenum">
              <a:rPr lang="hu-HU" smtClean="0"/>
              <a:pPr/>
              <a:t>3</a:t>
            </a:fld>
            <a:endParaRPr lang="hu-HU"/>
          </a:p>
        </p:txBody>
      </p:sp>
      <p:pic>
        <p:nvPicPr>
          <p:cNvPr id="7" name="Picture 2" descr="C:\Users\Weigert\Documents\UDPI Logo 01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69515" y="69361"/>
            <a:ext cx="902556" cy="1144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7036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A köznevelési intézményvezetői megbízás feltételei 3.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819373"/>
            <a:ext cx="10964159" cy="4357590"/>
          </a:xfrm>
        </p:spPr>
        <p:txBody>
          <a:bodyPr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Nkt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. 67. § (2) bekezdése szerint 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nem lehet a köznevelési intézmény vezetője a köznevelési intézmény fenntartója,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továbbá a köznevelési intézmény fenntartójánál 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vezető állású munkavállaló vagy vezetői megbízással rendelkező köztisztviselő, közalkalmazott.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	Ha a köznevelési intézmény fenntartója a nemzetiségi önkormányzat vagy az óvoda fenntartója a települési önkormányzat, ez 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a korlátozás nem vonatkozik a fenntartói jogot gyakorló képviselő-testület tagjaira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. Az egyházi és magánintézmények esetében ez a korlátozás nem vonatkozik a fenntartói jogot gyakorló testület tagjaira.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Ungarndeutsches Pädagogisches Institut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15F0-1644-44FA-9A16-C3521C5A32FE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Pályáztatni vagy nem pályáztatni?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21069"/>
            <a:ext cx="10515600" cy="4655894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b="1" dirty="0" err="1" smtClean="0">
                <a:latin typeface="Times New Roman" pitchFamily="18" charset="0"/>
                <a:cs typeface="Times New Roman" pitchFamily="18" charset="0"/>
              </a:rPr>
              <a:t>Nkt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. 31. § (2) d) pontja szerint, ha a nevelési-oktatási intézményt a 2. § (3) bekezdés </a:t>
            </a:r>
            <a:r>
              <a:rPr lang="hu-HU" b="1" i="1" dirty="0" smtClean="0"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 pontjában meghatározott személy tartja fenn, a fenntartó pályáztatás és további eljárás nélkül is adhat intézmény-vezetői megbízást,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nem kell alkalmazni a 67. § (7) bekezdésében foglaltakat: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Nkt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. 2. § (3) b) pontja köznevelési intézményt:</a:t>
            </a:r>
          </a:p>
          <a:p>
            <a:pPr>
              <a:spcBef>
                <a:spcPts val="0"/>
              </a:spcBef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		- </a:t>
            </a:r>
            <a:r>
              <a:rPr lang="hu-HU" b="1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) nemzetiségi önkormányzat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spcBef>
                <a:spcPts val="0"/>
              </a:spcBef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		-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bb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) az egyházi jogi személy, </a:t>
            </a:r>
          </a:p>
          <a:p>
            <a:pPr>
              <a:spcBef>
                <a:spcPts val="0"/>
              </a:spcBef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		-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) a vallási egyesület vagy </a:t>
            </a:r>
          </a:p>
          <a:p>
            <a:pPr>
              <a:spcBef>
                <a:spcPts val="0"/>
              </a:spcBef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		-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bd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) más személy vagy szervezet 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	alapíthat és tarthat fenn,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Nkt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. 67. § (7) bekezdése szerint az intézményvezető kiválasztása – ha e törvény másképp nem rendelkezik – nyilvános pályázat útján történik. 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A köznevelési törvény szerint tehát nem kell pályáztatni.</a:t>
            </a:r>
          </a:p>
          <a:p>
            <a:pPr>
              <a:buNone/>
            </a:pPr>
            <a:endParaRPr lang="hu-HU" dirty="0" smtClean="0"/>
          </a:p>
          <a:p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Ungarndeutsches Pädagogisches Institut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15F0-1644-44FA-9A16-C3521C5A32FE}" type="slidenum">
              <a:rPr lang="hu-HU" smtClean="0"/>
              <a:pPr/>
              <a:t>5</a:t>
            </a:fld>
            <a:endParaRPr lang="hu-HU"/>
          </a:p>
        </p:txBody>
      </p:sp>
      <p:pic>
        <p:nvPicPr>
          <p:cNvPr id="6" name="Picture 2" descr="C:\Users\Weigert\Documents\UDPI Logo 01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69515" y="69361"/>
            <a:ext cx="902556" cy="1144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2838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Vagy mégis?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-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 nemzetiségi önkormányzatok által fenntartott köznevelési intézmények az állam-háztartásról szóló 2011. évi CXCV. törvény szerint nemzetiségi önkormányzati költség-vetési szervek, az intézmények alapfeladatára létesített munkakörökben dolgozók köz-alkalmazottak, akikre vonatkoznak a közalkalmazottak jogállásáról szóló 1992. évi XXXIII. törvény (Kjt.) rendelkezései.</a:t>
            </a:r>
          </a:p>
          <a:p>
            <a:pPr>
              <a:buFontTx/>
              <a:buChar char="-"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 Kjt. 20/B. § (1) bekezdése szerint a magasabb vezető és a vezető beosztás ellátására szóló megbízásra a 20/A. § (1) és (3)–(8) bekezdései alkalmazásával pályázatot kell kiírni. A pályázatot a megbízási jogkör gyakorlója írja ki.</a:t>
            </a:r>
          </a:p>
          <a:p>
            <a:pPr>
              <a:buNone/>
            </a:pPr>
            <a:endParaRPr lang="hu-H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hu-HU" sz="2200" b="1" dirty="0" smtClean="0">
                <a:latin typeface="Times New Roman" pitchFamily="18" charset="0"/>
                <a:cs typeface="Times New Roman" pitchFamily="18" charset="0"/>
              </a:rPr>
              <a:t>Az ellentétes jogszabályi rendelkezések ellenére azt javasoljuk, hogy a nemzetiségi önkormányzatok a Kjt. Rendelkezései alapján pályáztatás útján töltsék be a köznevelési intézmények intézményvezetői álláshelyét.  </a:t>
            </a:r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Ungarndeutsches Pädagogisches Institut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15F0-1644-44FA-9A16-C3521C5A32FE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pályázat meghirdetése, a pályázati felhívás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- A Kjt. 20/A, §(3) bekezdése szerint a pályázati felhívásban meg kell jelölni:</a:t>
            </a:r>
          </a:p>
          <a:p>
            <a:pPr>
              <a:buNone/>
            </a:pP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	- a)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a munkáltató és a betöltendő munkakör, vezetői beosztás megnevezését,</a:t>
            </a:r>
          </a:p>
          <a:p>
            <a:pPr>
              <a:buNone/>
            </a:pP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	- b)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a munkakörbe tartozó, illetve a vezetői beosztással járó lényeges feladatokat,</a:t>
            </a:r>
          </a:p>
          <a:p>
            <a:pPr>
              <a:buNone/>
            </a:pP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	- c)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a pályázat elnyerésének valamennyi feltételét,</a:t>
            </a:r>
          </a:p>
          <a:p>
            <a:pPr>
              <a:buNone/>
            </a:pP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	- d)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a pályázat részeként benyújtandó iratokat, igazolásokat, továbbá</a:t>
            </a:r>
          </a:p>
          <a:p>
            <a:pPr>
              <a:buNone/>
            </a:pP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	- e)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a pályázat benyújtásának feltételeit és elbírálásának határidejét.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- A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Kormrend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. 22. § (7) bekezdés szerint a felhívásnak a fentieken túl tartalmaznia kell:</a:t>
            </a:r>
          </a:p>
          <a:p>
            <a:pPr>
              <a:buNone/>
            </a:pP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	- f)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a munkahely megjelölését,</a:t>
            </a:r>
          </a:p>
          <a:p>
            <a:pPr>
              <a:buNone/>
            </a:pP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	- g)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a magasabb vezetői beosztásra történő megbízás időtartamát,</a:t>
            </a:r>
          </a:p>
          <a:p>
            <a:pPr>
              <a:buNone/>
            </a:pP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	- h)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a megbízás kezdő napját és megszűnésének időpontját, valamint</a:t>
            </a:r>
          </a:p>
          <a:p>
            <a:pPr>
              <a:buNone/>
            </a:pP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	- i)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a beosztáshoz kapcsolódó juttatásokat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Ungarndeutsches Pädagogisches Institut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15F0-1644-44FA-9A16-C3521C5A32FE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Pályázati felhívás meghirdetése, közzététele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46755" y="1828800"/>
            <a:ext cx="11104775" cy="434816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A Kjt. 20/A. § (4)</a:t>
            </a:r>
            <a:r>
              <a:rPr lang="hu-HU" b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bekezdése szerint a pályázati felhívást a kormányzati személyügyi igazgatási feladatokat ellátó szerv (a továbbiakban: személyügyi központ) internetes oldalán kell közzétenni.  (</a:t>
            </a:r>
            <a:r>
              <a:rPr lang="hu-HU" b="1" dirty="0" err="1" smtClean="0">
                <a:latin typeface="Times New Roman" pitchFamily="18" charset="0"/>
                <a:cs typeface="Times New Roman" pitchFamily="18" charset="0"/>
              </a:rPr>
              <a:t>www.kozigallas.hu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	Emellett a pályázati felhívást</a:t>
            </a:r>
          </a:p>
          <a:p>
            <a:pPr>
              <a:buNone/>
            </a:pP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	a)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ha a fenntartó önkormányzat, a székhelyén,</a:t>
            </a:r>
          </a:p>
          <a:p>
            <a:pPr>
              <a:buNone/>
            </a:pP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	b)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ha a fenntartó önkormányzati társulás, a társulásban részt vevő önkormányzatok székhelyén is, továbbá</a:t>
            </a:r>
          </a:p>
          <a:p>
            <a:pPr>
              <a:buNone/>
            </a:pP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	c)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a munkáltató a székhelye és telephelye szerinti településen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	a helyben szokásos módon köteles közzétenni. Végrehajtási jogszabály hivatalos lapban vagy egyéb módon való közzétételt is előírhat. Ebben az esetben, továbbá az </a:t>
            </a: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a)–c)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pontban foglalt esetekben meg kell jelölni a pályázati felhívásnak a személyügyi központ honlapján való közzétételének időpontját. 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	A pályázat benyújtásának a határideje a pályázati felhívásnak a személyügyi központ honlapján való elsődleges közzétételétől számított tizenöt napnál – a munkáltató vezetésére kiírt pályázat esetén harminc napnál – rövidebb nem lehet. 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Ungarndeutsches Pädagogisches Institut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15F0-1644-44FA-9A16-C3521C5A32FE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pályázat tartalma, tájékoztatás biztosítása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Kormányrendelet 23. § (1) bekezdése szerint a pályázati eljárásban biztosítani kell, hogy a pályázat iránt érdeklődők a pályázatok elkészítéséhez szükséges tájékoztatást megkapják, és az intézményt megismerhessék.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(2) A pályázatnak tartalmaznia kell a pályázó szakmai önéletrajzát, a vezetési programját, továbbá a pályázati felhívásban megfogalmazott feltételeknek történő megfelelés hitelt érdemlő igazolását, valamint a pályázó nyilatkozatát arról, hogy hozzájárul személyes adatainak a pályázattal kapcsolatos kezeléshez, továbbításához.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Ungarndeutsches Pädagogisches Institut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15F0-1644-44FA-9A16-C3521C5A32FE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1. egyéni séma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1233</Words>
  <Application>Microsoft Office PowerPoint</Application>
  <PresentationFormat>Egyéni</PresentationFormat>
  <Paragraphs>123</Paragraphs>
  <Slides>17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18" baseType="lpstr">
      <vt:lpstr>Office-téma</vt:lpstr>
      <vt:lpstr>  AZ INTÉZMÉNYVEZETŐ VÁLASZTÁS FOLYAMATA</vt:lpstr>
      <vt:lpstr>A köznevelési intézményvezetői megbízás feltételei 1.</vt:lpstr>
      <vt:lpstr>A köznevelési intézményvezetői megbízás feltételei 2.</vt:lpstr>
      <vt:lpstr>A köznevelési intézményvezetői megbízás feltételei 3.</vt:lpstr>
      <vt:lpstr>Pályáztatni vagy nem pályáztatni?</vt:lpstr>
      <vt:lpstr>Vagy mégis?</vt:lpstr>
      <vt:lpstr>A pályázat meghirdetése, a pályázati felhívás</vt:lpstr>
      <vt:lpstr>Pályázati felhívás meghirdetése, közzététele</vt:lpstr>
      <vt:lpstr>A pályázat tartalma, tájékoztatás biztosítása</vt:lpstr>
      <vt:lpstr>A pályázatokkal kapcsolatos véleményezési jogkör  megszűnése 1.</vt:lpstr>
      <vt:lpstr>A pályázatokkal kapcsolatos véleményezési jogkör  megszűnése 2.</vt:lpstr>
      <vt:lpstr>Szakértőkből álló bizottság létrehozása</vt:lpstr>
      <vt:lpstr>Pályázatok elbírálása</vt:lpstr>
      <vt:lpstr>Egyedi intézményvezetői megbízás szabályai</vt:lpstr>
      <vt:lpstr>Betöltetlen intézményvezetői álláshely pályázati eljárás nélküli időszakos betöltése</vt:lpstr>
      <vt:lpstr>Folyamatos kapcsolat a megyei kormányhivatallal</vt:lpstr>
      <vt:lpstr>17.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Windows-felhasználó</dc:creator>
  <cp:lastModifiedBy>László</cp:lastModifiedBy>
  <cp:revision>77</cp:revision>
  <dcterms:created xsi:type="dcterms:W3CDTF">2018-02-22T13:13:25Z</dcterms:created>
  <dcterms:modified xsi:type="dcterms:W3CDTF">2020-03-02T19:36:30Z</dcterms:modified>
</cp:coreProperties>
</file>