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4" r:id="rId5"/>
    <p:sldId id="289" r:id="rId6"/>
    <p:sldId id="277" r:id="rId7"/>
    <p:sldId id="286" r:id="rId8"/>
    <p:sldId id="288" r:id="rId9"/>
    <p:sldId id="28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59" r:id="rId19"/>
    <p:sldId id="260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DE6A-3774-4086-90B5-C3C3A52480E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76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4813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1362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339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71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90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421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326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78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178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EB37-C1B6-42C6-B43D-87CC4020DF4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10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5000" r="8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5C15-694B-4524-A97D-F4C768A94372}" type="datetimeFigureOut">
              <a:rPr lang="hu-HU" smtClean="0"/>
              <a:t>2019. 02. 06.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EB37-C1B6-42C6-B43D-87CC4020DF4B}" type="slidenum">
              <a:rPr lang="hu-HU" smtClean="0"/>
              <a:t>‹#›</a:t>
            </a:fld>
            <a:endParaRPr lang="hu-HU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964932"/>
            <a:ext cx="1200360" cy="893068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3110880" y="617373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000099"/>
                </a:solidFill>
              </a:rPr>
              <a:t>Ibolya </a:t>
            </a:r>
            <a:r>
              <a:rPr lang="hu-HU" dirty="0" err="1" smtClean="0">
                <a:solidFill>
                  <a:srgbClr val="000099"/>
                </a:solidFill>
              </a:rPr>
              <a:t>Hock-Englender</a:t>
            </a:r>
            <a:endParaRPr lang="hu-HU" dirty="0" smtClean="0">
              <a:solidFill>
                <a:srgbClr val="000099"/>
              </a:solidFill>
            </a:endParaRPr>
          </a:p>
          <a:p>
            <a:pPr algn="ctr"/>
            <a:r>
              <a:rPr lang="hu-HU" dirty="0" smtClean="0">
                <a:solidFill>
                  <a:srgbClr val="000099"/>
                </a:solidFill>
              </a:rPr>
              <a:t>Direktorin</a:t>
            </a:r>
            <a:endParaRPr lang="hu-H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4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88720" y="2037807"/>
            <a:ext cx="7269480" cy="15626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Szakmai elvárások a nemzetiségi intézményekkel szemben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9696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0160" y="248194"/>
            <a:ext cx="7406640" cy="1169444"/>
          </a:xfrm>
        </p:spPr>
        <p:txBody>
          <a:bodyPr>
            <a:normAutofit/>
          </a:bodyPr>
          <a:lstStyle/>
          <a:p>
            <a:r>
              <a:rPr lang="hu-HU" dirty="0" smtClean="0"/>
              <a:t>Intézményfejlesztés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0160" y="1593670"/>
            <a:ext cx="7406640" cy="4532494"/>
          </a:xfrm>
        </p:spPr>
        <p:txBody>
          <a:bodyPr>
            <a:normAutofit fontScale="70000" lnSpcReduction="20000"/>
          </a:bodyPr>
          <a:lstStyle/>
          <a:p>
            <a:r>
              <a:rPr lang="hu-HU" sz="5100" dirty="0" smtClean="0"/>
              <a:t>A sikeres intézményvezetés elemei: két vezetői készség elengedhetetlen</a:t>
            </a:r>
            <a:br>
              <a:rPr lang="hu-HU" sz="5100" dirty="0" smtClean="0"/>
            </a:br>
            <a:r>
              <a:rPr lang="hu-HU" sz="4600" dirty="0" smtClean="0"/>
              <a:t/>
            </a:r>
            <a:br>
              <a:rPr lang="hu-HU" sz="4600" dirty="0" smtClean="0"/>
            </a:br>
            <a:r>
              <a:rPr lang="hu-HU" sz="4600" dirty="0" smtClean="0"/>
              <a:t>- </a:t>
            </a:r>
            <a:r>
              <a:rPr lang="hu-HU" sz="4600" dirty="0" smtClean="0"/>
              <a:t>az intézmények </a:t>
            </a:r>
            <a:r>
              <a:rPr lang="hu-HU" sz="4600" dirty="0" smtClean="0"/>
              <a:t>tanuló szervezetté alakításának képessége</a:t>
            </a:r>
            <a:br>
              <a:rPr lang="hu-HU" sz="4600" dirty="0" smtClean="0"/>
            </a:br>
            <a:r>
              <a:rPr lang="hu-HU" sz="4600" dirty="0" smtClean="0"/>
              <a:t/>
            </a:r>
            <a:br>
              <a:rPr lang="hu-HU" sz="4600" dirty="0" smtClean="0"/>
            </a:br>
            <a:r>
              <a:rPr lang="hu-HU" sz="4600" dirty="0" smtClean="0"/>
              <a:t>- az </a:t>
            </a:r>
            <a:r>
              <a:rPr lang="hu-HU" sz="4600" dirty="0" smtClean="0"/>
              <a:t>intézmények közösségi </a:t>
            </a:r>
            <a:r>
              <a:rPr lang="hu-HU" sz="4600" dirty="0" smtClean="0"/>
              <a:t>központtá alakításának képessége </a:t>
            </a:r>
            <a:br>
              <a:rPr lang="hu-HU" sz="46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000" dirty="0" smtClean="0"/>
              <a:t>(Varga Attila: Intézményfejlesztés = vezetésfejlesztés? Válaszok a TÁMOP 3.1.1. projekt kutatási eredményeire alapozva </a:t>
            </a:r>
            <a:r>
              <a:rPr lang="hu-HU" sz="2000" dirty="0" err="1" smtClean="0"/>
              <a:t>ea</a:t>
            </a:r>
            <a:r>
              <a:rPr lang="hu-HU" sz="2000" dirty="0" smtClean="0"/>
              <a:t>. 2011. okt. 17.)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7519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93222" y="287382"/>
            <a:ext cx="7393577" cy="1130255"/>
          </a:xfrm>
        </p:spPr>
        <p:txBody>
          <a:bodyPr/>
          <a:lstStyle/>
          <a:p>
            <a:r>
              <a:rPr lang="hu-HU" dirty="0" smtClean="0"/>
              <a:t>Tanuló szervezet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93222" y="1541418"/>
            <a:ext cx="7393578" cy="4584746"/>
          </a:xfrm>
        </p:spPr>
        <p:txBody>
          <a:bodyPr/>
          <a:lstStyle/>
          <a:p>
            <a:r>
              <a:rPr lang="hu-HU" dirty="0" smtClean="0"/>
              <a:t>Nemzetiségi témájú továbbképzések: modern nyelvtanítás, hagyományos és nyitott módszerek ötvözete</a:t>
            </a:r>
          </a:p>
          <a:p>
            <a:r>
              <a:rPr lang="hu-HU" dirty="0" smtClean="0"/>
              <a:t>Alkalmazott tankönyvek: áttérés a közelmúltban kifejlesztett, a nemzetiségi oktatás számára készült nyelvkönyvekre</a:t>
            </a:r>
          </a:p>
          <a:p>
            <a:r>
              <a:rPr lang="hu-HU" dirty="0" smtClean="0"/>
              <a:t>Digitális és digitalizált anyagok alkalmazása, átvétele, adaptálása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9865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846" y="261257"/>
            <a:ext cx="7471954" cy="1156381"/>
          </a:xfrm>
        </p:spPr>
        <p:txBody>
          <a:bodyPr/>
          <a:lstStyle/>
          <a:p>
            <a:r>
              <a:rPr lang="hu-HU" dirty="0" smtClean="0"/>
              <a:t>Tanuló szervezet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846" y="1606731"/>
            <a:ext cx="7471954" cy="4519432"/>
          </a:xfrm>
        </p:spPr>
        <p:txBody>
          <a:bodyPr/>
          <a:lstStyle/>
          <a:p>
            <a:r>
              <a:rPr lang="hu-HU" dirty="0" smtClean="0"/>
              <a:t>Intézményen belüli munkacsoportok együttműködése, belső tudásmegosztás: a nemzetiségi oktatásban közvetlenül nem résztvevő kollégák bevonása → feladatok projektekben, műsorokban,  tantárgyközi tananyagok (tantervek) összeállítása közösen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680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846" y="209006"/>
            <a:ext cx="7471954" cy="1208632"/>
          </a:xfrm>
        </p:spPr>
        <p:txBody>
          <a:bodyPr/>
          <a:lstStyle/>
          <a:p>
            <a:r>
              <a:rPr lang="hu-HU" dirty="0" smtClean="0"/>
              <a:t>Tanuló szervezet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846" y="1580606"/>
            <a:ext cx="7471954" cy="4545557"/>
          </a:xfrm>
        </p:spPr>
        <p:txBody>
          <a:bodyPr/>
          <a:lstStyle/>
          <a:p>
            <a:r>
              <a:rPr lang="hu-HU" dirty="0" smtClean="0"/>
              <a:t>Külső megjelenésben nemzetiségi jelleg</a:t>
            </a:r>
            <a:br>
              <a:rPr lang="hu-HU" dirty="0" smtClean="0"/>
            </a:br>
            <a:r>
              <a:rPr lang="hu-HU" dirty="0" smtClean="0"/>
              <a:t>egyenruha, logó, kétnyelvű honlap</a:t>
            </a:r>
          </a:p>
          <a:p>
            <a:r>
              <a:rPr lang="hu-HU" dirty="0" smtClean="0"/>
              <a:t>Új hagyományok teremtése → ne legyen rutinszerű</a:t>
            </a:r>
          </a:p>
          <a:p>
            <a:r>
              <a:rPr lang="hu-HU" dirty="0" smtClean="0"/>
              <a:t>Mesterpedagógusok? Szakértő, szaktanácsadó, </a:t>
            </a:r>
            <a:r>
              <a:rPr lang="hu-HU" dirty="0" err="1" smtClean="0"/>
              <a:t>innovátor</a:t>
            </a:r>
            <a:r>
              <a:rPr lang="hu-HU" dirty="0" smtClean="0"/>
              <a:t>, vezetői mester?</a:t>
            </a:r>
          </a:p>
          <a:p>
            <a:pPr marL="0" indent="0">
              <a:buNone/>
            </a:pPr>
            <a:r>
              <a:rPr lang="hu-HU" dirty="0" smtClean="0"/>
              <a:t>Tekintsük lehetőségnek a tanulást az intézményünk fejlesztése érdekében!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7076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0160" y="195943"/>
            <a:ext cx="7406640" cy="122169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intézmény, mint közösségi központ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0160" y="1417638"/>
            <a:ext cx="7406640" cy="4708525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Részvétel a nemzetiségi közéletben: </a:t>
            </a:r>
            <a:br>
              <a:rPr lang="hu-HU" dirty="0" smtClean="0"/>
            </a:br>
            <a:r>
              <a:rPr lang="hu-HU" dirty="0" smtClean="0"/>
              <a:t>- település számára programok szervezése</a:t>
            </a:r>
            <a:br>
              <a:rPr lang="hu-HU" dirty="0" smtClean="0"/>
            </a:br>
            <a:r>
              <a:rPr lang="hu-HU" dirty="0" smtClean="0"/>
              <a:t>- rendszeres megjelenés a médiában</a:t>
            </a:r>
            <a:br>
              <a:rPr lang="hu-HU" dirty="0" smtClean="0"/>
            </a:br>
            <a:r>
              <a:rPr lang="hu-HU" dirty="0" smtClean="0"/>
              <a:t>- helyi népszokások gyűjtése és színpadra állítása</a:t>
            </a:r>
            <a:br>
              <a:rPr lang="hu-HU" dirty="0" smtClean="0"/>
            </a:br>
            <a:r>
              <a:rPr lang="hu-HU" dirty="0" smtClean="0"/>
              <a:t>- pedagógusok </a:t>
            </a:r>
            <a:r>
              <a:rPr lang="hu-HU" dirty="0" smtClean="0"/>
              <a:t>legyenek nemzetiségi </a:t>
            </a:r>
            <a:r>
              <a:rPr lang="hu-HU" dirty="0" smtClean="0"/>
              <a:t>képviselők; diákok az ifjúsági szervezetek, egyesületek tagjai → a jövő nemzetiségi képviseletének biztosítása</a:t>
            </a:r>
          </a:p>
        </p:txBody>
      </p:sp>
    </p:spTree>
    <p:extLst>
      <p:ext uri="{BB962C8B-B14F-4D97-AF65-F5344CB8AC3E}">
        <p14:creationId xmlns:p14="http://schemas.microsoft.com/office/powerpoint/2010/main" val="3801587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034" y="339634"/>
            <a:ext cx="7432766" cy="1078004"/>
          </a:xfrm>
        </p:spPr>
        <p:txBody>
          <a:bodyPr>
            <a:normAutofit fontScale="90000"/>
          </a:bodyPr>
          <a:lstStyle/>
          <a:p>
            <a:r>
              <a:rPr lang="hu-HU" dirty="0"/>
              <a:t>Az intézmény, mint közösségi központ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4034" y="1593670"/>
            <a:ext cx="7432766" cy="453249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Együttműködés nemzetiségi intézményekkel: egyesületek, köznevelési intézmények, önkormányzatok stb. → intézményesített </a:t>
            </a:r>
            <a:r>
              <a:rPr lang="hu-HU" dirty="0" smtClean="0"/>
              <a:t>formában (együttműködési megállapodások), </a:t>
            </a:r>
            <a:r>
              <a:rPr lang="hu-HU" dirty="0" smtClean="0"/>
              <a:t>konkrét tartalommal megtöltve</a:t>
            </a:r>
          </a:p>
          <a:p>
            <a:r>
              <a:rPr lang="hu-HU" dirty="0" smtClean="0"/>
              <a:t>Középiskolai közösségi szolgálat teljesítése nemzetiségi területen</a:t>
            </a:r>
          </a:p>
          <a:p>
            <a:r>
              <a:rPr lang="hu-HU" dirty="0" smtClean="0"/>
              <a:t>Oktatási Hivatal b</a:t>
            </a:r>
            <a:r>
              <a:rPr lang="hu-HU" dirty="0" smtClean="0"/>
              <a:t>ázisintézményei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0555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034" y="248194"/>
            <a:ext cx="7432766" cy="11694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Intézményfejlesztés – fejlődünk?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4034" y="1580606"/>
            <a:ext cx="7432766" cy="4545557"/>
          </a:xfrm>
        </p:spPr>
        <p:txBody>
          <a:bodyPr/>
          <a:lstStyle/>
          <a:p>
            <a:r>
              <a:rPr lang="hu-HU" dirty="0" smtClean="0"/>
              <a:t>A sikeresség záloga: az intézmény minden tagja tartsa fontosnak és elengedhetetlennek a fejlesztést/fejlődést </a:t>
            </a:r>
            <a:r>
              <a:rPr lang="hu-HU" dirty="0" smtClean="0"/>
              <a:t>→ ez </a:t>
            </a:r>
            <a:r>
              <a:rPr lang="hu-HU" dirty="0" smtClean="0"/>
              <a:t>a vezető/vezetők kommunikációjának legfontosabb eleme</a:t>
            </a:r>
          </a:p>
          <a:p>
            <a:r>
              <a:rPr lang="hu-HU" dirty="0" smtClean="0"/>
              <a:t>Ne akarjunk egyszerre </a:t>
            </a:r>
            <a:r>
              <a:rPr lang="hu-HU" dirty="0" smtClean="0"/>
              <a:t>mindent, de folyamatosan akarjunk valamit!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193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32410" y="274638"/>
            <a:ext cx="7354389" cy="91122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2410" y="561704"/>
            <a:ext cx="7354390" cy="5564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„Azok a szervezetek képesek sikeresen alkalmazkodni a környezet változásaihoz és képesek elérni kitűzött céljaikat, amelyeknek minden egyes tagja részt vesz a szervezet tanulási folyamatában.” </a:t>
            </a:r>
            <a:r>
              <a:rPr lang="hu-HU" sz="2000" dirty="0" smtClean="0"/>
              <a:t>(</a:t>
            </a:r>
            <a:r>
              <a:rPr lang="hu-HU" sz="2000" dirty="0" err="1" smtClean="0"/>
              <a:t>Senge</a:t>
            </a:r>
            <a:r>
              <a:rPr lang="hu-HU" sz="2000" dirty="0" smtClean="0"/>
              <a:t> 1998)</a:t>
            </a:r>
          </a:p>
          <a:p>
            <a:pPr marL="0" indent="0">
              <a:buNone/>
            </a:pPr>
            <a:r>
              <a:rPr lang="hu-HU" dirty="0" smtClean="0"/>
              <a:t>„ A szervezeti tanulás nem az egyéni tanulói teljesítmények összessége, hanem a koordinált, sok közös tanulási élményen alapuló, közös célokat kialakító folyamatosan megújuló/megújító folyamat.” </a:t>
            </a:r>
            <a:r>
              <a:rPr lang="hu-HU" sz="2000" dirty="0" smtClean="0"/>
              <a:t>(</a:t>
            </a:r>
            <a:r>
              <a:rPr lang="hu-HU" sz="2000" dirty="0" err="1" smtClean="0"/>
              <a:t>Senge</a:t>
            </a:r>
            <a:r>
              <a:rPr lang="hu-HU" sz="2000" dirty="0" smtClean="0"/>
              <a:t>, 1998)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218872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7908" y="261257"/>
            <a:ext cx="7458891" cy="1156381"/>
          </a:xfrm>
        </p:spPr>
        <p:txBody>
          <a:bodyPr/>
          <a:lstStyle/>
          <a:p>
            <a:r>
              <a:rPr lang="hu-HU" dirty="0" smtClean="0"/>
              <a:t>Intézményfejlesztés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7908" y="1619794"/>
            <a:ext cx="7458892" cy="45063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Javaslat</a:t>
            </a:r>
            <a:r>
              <a:rPr lang="hu-HU" sz="2800" dirty="0" smtClean="0"/>
              <a:t>: a fenntartó által kidolgozandó intézményi minőségstandard-gyűjtemény, amely minimumelvárással orientálná az intézményeket fejlesztési céljaik összeállításában</a:t>
            </a:r>
          </a:p>
          <a:p>
            <a:pPr marL="0" indent="0">
              <a:buNone/>
            </a:pPr>
            <a:r>
              <a:rPr lang="hu-HU" sz="2000" dirty="0"/>
              <a:t>((Klebelsberg Központ, zárótanulmány Az intézményfejlesztés folyamata TÁMOP 3.1.4.B-13-1 2013-0001 „Köznevelés az iskolában” 2015</a:t>
            </a:r>
            <a:r>
              <a:rPr lang="hu-HU" sz="2000" dirty="0" smtClean="0"/>
              <a:t>.)</a:t>
            </a:r>
          </a:p>
          <a:p>
            <a:pPr marL="0" indent="0">
              <a:buNone/>
            </a:pPr>
            <a:r>
              <a:rPr lang="hu-HU" sz="2000" dirty="0" smtClean="0"/>
              <a:t>↓</a:t>
            </a:r>
          </a:p>
          <a:p>
            <a:pPr marL="0" indent="0">
              <a:buNone/>
            </a:pPr>
            <a:r>
              <a:rPr lang="hu-HU" dirty="0" smtClean="0"/>
              <a:t>Ezt nekünk is meg kell tennünk!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39123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034" y="287382"/>
            <a:ext cx="7432766" cy="1130255"/>
          </a:xfrm>
        </p:spPr>
        <p:txBody>
          <a:bodyPr/>
          <a:lstStyle/>
          <a:p>
            <a:r>
              <a:rPr lang="hu-HU" dirty="0" smtClean="0"/>
              <a:t>Önértékelés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4034" y="1541418"/>
            <a:ext cx="7432766" cy="458474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Minőségi standardok az elvárások (pedagógus, </a:t>
            </a:r>
            <a:r>
              <a:rPr lang="hu-HU" dirty="0" smtClean="0"/>
              <a:t>vezető, </a:t>
            </a:r>
            <a:r>
              <a:rPr lang="hu-HU" dirty="0" smtClean="0"/>
              <a:t>intézmény) →általános </a:t>
            </a:r>
            <a:r>
              <a:rPr lang="hu-HU" dirty="0" smtClean="0"/>
              <a:t>érvényűek, de:</a:t>
            </a:r>
          </a:p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 smtClean="0"/>
              <a:t>intézmények átalakíthatják saját </a:t>
            </a:r>
            <a:r>
              <a:rPr lang="hu-HU" dirty="0" err="1" smtClean="0"/>
              <a:t>arculatukra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→ át kell alakítani</a:t>
            </a:r>
            <a:endParaRPr lang="hu-HU" dirty="0"/>
          </a:p>
          <a:p>
            <a:r>
              <a:rPr lang="hu-HU" dirty="0" smtClean="0"/>
              <a:t>Épüljön be </a:t>
            </a:r>
            <a:r>
              <a:rPr lang="hu-HU" dirty="0" smtClean="0"/>
              <a:t>a nemzetiségi jelleg, mint </a:t>
            </a:r>
            <a:r>
              <a:rPr lang="hu-HU" u="sng" dirty="0" smtClean="0"/>
              <a:t>elvárás </a:t>
            </a:r>
            <a:r>
              <a:rPr lang="hu-HU" dirty="0" smtClean="0"/>
              <a:t>→ útmutató a fejlesztés irányába</a:t>
            </a:r>
          </a:p>
          <a:p>
            <a:r>
              <a:rPr lang="hu-HU" dirty="0" smtClean="0"/>
              <a:t>Be kell </a:t>
            </a:r>
            <a:r>
              <a:rPr lang="hu-HU" dirty="0" smtClean="0"/>
              <a:t>az elvárásokat építeni </a:t>
            </a:r>
            <a:r>
              <a:rPr lang="hu-HU" dirty="0" smtClean="0"/>
              <a:t>a mérőeszközökbe is (kérdőív, értékelési szempontok)</a:t>
            </a:r>
          </a:p>
          <a:p>
            <a:pPr marL="0" indent="0">
              <a:buNone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26540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1782" y="274320"/>
            <a:ext cx="7485017" cy="1143318"/>
          </a:xfrm>
        </p:spPr>
        <p:txBody>
          <a:bodyPr/>
          <a:lstStyle/>
          <a:p>
            <a:r>
              <a:rPr lang="hu-HU" dirty="0" smtClean="0"/>
              <a:t>Jogszabályok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1782" y="1632857"/>
            <a:ext cx="7485018" cy="4493306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>
                <a:latin typeface="+mj-lt"/>
              </a:rPr>
              <a:t>jogszabályi </a:t>
            </a:r>
            <a:r>
              <a:rPr lang="hu-HU" dirty="0" smtClean="0">
                <a:latin typeface="+mj-lt"/>
              </a:rPr>
              <a:t>háttér biztosítja a nemzetiségi intézmények működésének kereteit: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A 2011. évi CLXXIX. Törvény a nemzetiségek jogairól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A 2011. évi CXC. Törvény a nemzeti köznevelésről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A 17/2013. (III. 1.) EMMI rendelet a nemzetiség óvodai nevelésének irányelve és a nemzetiség iskolai oktatásának irányelve kiadásáról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↓</a:t>
            </a:r>
          </a:p>
          <a:p>
            <a:pPr marL="0" indent="0">
              <a:buNone/>
            </a:pPr>
            <a:r>
              <a:rPr lang="hu-HU" dirty="0" smtClean="0">
                <a:latin typeface="+mj-lt"/>
              </a:rPr>
              <a:t>Kötöttségek és lehetőségek, de:</a:t>
            </a:r>
            <a:endParaRPr lang="hu-HU" dirty="0" smtClean="0">
              <a:latin typeface="+mj-lt"/>
            </a:endParaRPr>
          </a:p>
          <a:p>
            <a:pPr marL="0" indent="0">
              <a:buNone/>
            </a:pPr>
            <a:r>
              <a:rPr lang="hu-HU" dirty="0">
                <a:latin typeface="+mj-lt"/>
              </a:rPr>
              <a:t>a</a:t>
            </a:r>
            <a:r>
              <a:rPr lang="hu-HU" dirty="0" smtClean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lehetőségekkel élnünk nekünk kell</a:t>
            </a:r>
          </a:p>
          <a:p>
            <a:pPr marL="0" indent="0">
              <a:buNone/>
            </a:pPr>
            <a:endParaRPr lang="hu-HU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55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01782" y="339634"/>
            <a:ext cx="7485017" cy="1078004"/>
          </a:xfrm>
        </p:spPr>
        <p:txBody>
          <a:bodyPr/>
          <a:lstStyle/>
          <a:p>
            <a:r>
              <a:rPr lang="hu-HU" dirty="0" smtClean="0"/>
              <a:t>Intézmények arculata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1782" y="1658983"/>
            <a:ext cx="7485018" cy="44671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Nemzetiségi </a:t>
            </a:r>
            <a:r>
              <a:rPr lang="hu-HU" dirty="0" smtClean="0"/>
              <a:t>tartalommal megtölteni nekünk kell</a:t>
            </a:r>
            <a:br>
              <a:rPr lang="hu-HU" dirty="0" smtClean="0"/>
            </a:br>
            <a:r>
              <a:rPr lang="hu-HU" dirty="0" smtClean="0"/>
              <a:t>→ morális kérdés?</a:t>
            </a:r>
            <a:br>
              <a:rPr lang="hu-HU" dirty="0" smtClean="0"/>
            </a:br>
            <a:r>
              <a:rPr lang="hu-HU" dirty="0" smtClean="0"/>
              <a:t>→ elkötelezettség mutatója?</a:t>
            </a:r>
            <a:br>
              <a:rPr lang="hu-HU" dirty="0" smtClean="0"/>
            </a:br>
            <a:r>
              <a:rPr lang="hu-HU" dirty="0" smtClean="0"/>
              <a:t>→ a lehetőséggel való élés felvállalása, szuverenitás? (</a:t>
            </a:r>
            <a:r>
              <a:rPr lang="hu-HU" dirty="0" err="1" smtClean="0"/>
              <a:t>eigenverantwortliche</a:t>
            </a:r>
            <a:r>
              <a:rPr lang="hu-HU" dirty="0" smtClean="0"/>
              <a:t> </a:t>
            </a:r>
            <a:r>
              <a:rPr lang="hu-HU" dirty="0" err="1" smtClean="0"/>
              <a:t>Institution</a:t>
            </a:r>
            <a:r>
              <a:rPr lang="hu-H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379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034" y="235131"/>
            <a:ext cx="7432766" cy="1182507"/>
          </a:xfrm>
        </p:spPr>
        <p:txBody>
          <a:bodyPr/>
          <a:lstStyle/>
          <a:p>
            <a:r>
              <a:rPr lang="hu-HU" dirty="0" smtClean="0"/>
              <a:t>Vizsgáljuk felül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4034" y="1567544"/>
            <a:ext cx="7432766" cy="45586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Pedagógiai folyamatok</a:t>
            </a:r>
            <a:endParaRPr lang="hu-HU" dirty="0"/>
          </a:p>
          <a:p>
            <a:r>
              <a:rPr lang="hu-HU" dirty="0" smtClean="0"/>
              <a:t>Pedagógiai Program: </a:t>
            </a:r>
            <a:br>
              <a:rPr lang="hu-HU" dirty="0" smtClean="0"/>
            </a:br>
            <a:r>
              <a:rPr lang="hu-HU" dirty="0" smtClean="0"/>
              <a:t>- kellő mélységgel szerepel-e a nemzetiségi </a:t>
            </a:r>
            <a:r>
              <a:rPr lang="hu-HU" dirty="0" smtClean="0"/>
              <a:t>nevelés-oktatás?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áthatja-e a program minden </a:t>
            </a:r>
            <a:r>
              <a:rPr lang="hu-HU" dirty="0" smtClean="0"/>
              <a:t>területét?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jelen van-e a küldetésnyilatkozatban az </a:t>
            </a:r>
            <a:r>
              <a:rPr lang="hu-HU" dirty="0" smtClean="0"/>
              <a:t>elkötelezettség?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összhangban van-e az </a:t>
            </a:r>
            <a:r>
              <a:rPr lang="hu-HU" dirty="0" err="1" smtClean="0"/>
              <a:t>LdU</a:t>
            </a:r>
            <a:r>
              <a:rPr lang="hu-HU" dirty="0" smtClean="0"/>
              <a:t> oktatáspolitikájával → </a:t>
            </a:r>
            <a:r>
              <a:rPr lang="hu-HU" dirty="0" err="1" smtClean="0"/>
              <a:t>Leitbild</a:t>
            </a:r>
            <a:r>
              <a:rPr lang="hu-HU" dirty="0" smtClean="0"/>
              <a:t>?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87167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39483" y="176165"/>
            <a:ext cx="7856806" cy="91121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9484" y="478302"/>
            <a:ext cx="7547316" cy="5647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„</a:t>
            </a:r>
            <a:r>
              <a:rPr lang="de-DE" dirty="0" smtClean="0"/>
              <a:t>Da </a:t>
            </a:r>
            <a:r>
              <a:rPr lang="de-DE" dirty="0"/>
              <a:t>seit Jahrzehnten ein fortgeschrittener Assimilationsprozess zu verzeichnen ist, kommt den Bildungs- und Kultureinrichtungen bei der Sprach- und Identitätsvermittlung bzw. der Gemeinschaftsbildung eine Schlüsselposition zu. Auch angesichts sich rapide ändernder bildungs- und kulturpolitischer Entwicklungen in Europa und in Ungarn hat die deutsche Minderheit ihre Rolle und Ziele neu zu formulieren</a:t>
            </a:r>
            <a:r>
              <a:rPr lang="de-DE" dirty="0" smtClean="0"/>
              <a:t>.</a:t>
            </a:r>
            <a:r>
              <a:rPr lang="hu-HU" dirty="0" smtClean="0"/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02158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2594" y="287382"/>
            <a:ext cx="7524206" cy="1130255"/>
          </a:xfrm>
        </p:spPr>
        <p:txBody>
          <a:bodyPr/>
          <a:lstStyle/>
          <a:p>
            <a:r>
              <a:rPr lang="hu-HU" dirty="0" smtClean="0"/>
              <a:t>Intézményfejlesztés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62594" y="1593670"/>
            <a:ext cx="7524206" cy="45324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u="sng" dirty="0" smtClean="0"/>
              <a:t>Alapvető és elsődleges intézményfejlesztési feladat:</a:t>
            </a:r>
          </a:p>
          <a:p>
            <a:pPr marL="0" indent="0">
              <a:buNone/>
            </a:pPr>
            <a:r>
              <a:rPr lang="hu-HU" dirty="0" smtClean="0"/>
              <a:t>Szemléletváltás az intézményi dokumentáció megalkotását/átdolgozását illetően </a:t>
            </a:r>
          </a:p>
          <a:p>
            <a:pPr marL="0" indent="0">
              <a:buNone/>
            </a:pPr>
            <a:r>
              <a:rPr lang="hu-HU" dirty="0" smtClean="0"/>
              <a:t>→ ez a kiindulópontja a nemzetiségi jelleg tudatos és következetes képviseletének</a:t>
            </a:r>
            <a:br>
              <a:rPr lang="hu-HU" dirty="0" smtClean="0"/>
            </a:br>
            <a:r>
              <a:rPr lang="hu-HU" dirty="0" smtClean="0"/>
              <a:t>→ ez az alapja minden további intézményfejlesztésnek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025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4034" y="287382"/>
            <a:ext cx="7432766" cy="1130255"/>
          </a:xfrm>
        </p:spPr>
        <p:txBody>
          <a:bodyPr/>
          <a:lstStyle/>
          <a:p>
            <a:r>
              <a:rPr lang="hu-HU" dirty="0" smtClean="0"/>
              <a:t>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54034" y="1580606"/>
            <a:ext cx="7432766" cy="45455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dirty="0" smtClean="0"/>
              <a:t>- éves tervekben, beszámolókban feladatok, programok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a </a:t>
            </a:r>
            <a:r>
              <a:rPr lang="hu-HU" dirty="0" smtClean="0"/>
              <a:t>német nyelv használata </a:t>
            </a:r>
            <a:r>
              <a:rPr lang="hu-HU" dirty="0" smtClean="0"/>
              <a:t>a mindennapokban, tanítási időn kívül is</a:t>
            </a:r>
            <a:br>
              <a:rPr lang="hu-HU" dirty="0" smtClean="0"/>
            </a:br>
            <a:r>
              <a:rPr lang="hu-HU" dirty="0" smtClean="0"/>
              <a:t>- a nemzetiségi nyelv megjelenése a dokumentumokban (tanmenetek, napló, bizonyítvány)</a:t>
            </a:r>
            <a:br>
              <a:rPr lang="hu-HU" dirty="0" smtClean="0"/>
            </a:br>
            <a:r>
              <a:rPr lang="hu-HU" dirty="0" smtClean="0"/>
              <a:t>- továbbképzési tervben milyen szerepet kap a nemzetiségi képzés</a:t>
            </a:r>
            <a:br>
              <a:rPr lang="hu-HU" dirty="0" smtClean="0"/>
            </a:br>
            <a:r>
              <a:rPr lang="hu-HU" dirty="0" smtClean="0"/>
              <a:t>- az ünnepélyek között van-e az adott népcsoportra jellemző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872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23888" y="253218"/>
            <a:ext cx="7462911" cy="1164420"/>
          </a:xfrm>
        </p:spPr>
        <p:txBody>
          <a:bodyPr/>
          <a:lstStyle/>
          <a:p>
            <a:r>
              <a:rPr lang="hu-HU" dirty="0"/>
              <a:t>Elvárások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23888" y="1716258"/>
            <a:ext cx="7462912" cy="44099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Óvoda</a:t>
            </a:r>
          </a:p>
          <a:p>
            <a:r>
              <a:rPr lang="hu-HU" dirty="0" smtClean="0"/>
              <a:t>A nevelési terv egy része német nyelven íródjon– a nemzetiségi nevelésre vonatkozóan</a:t>
            </a:r>
          </a:p>
          <a:p>
            <a:r>
              <a:rPr lang="hu-HU" dirty="0" smtClean="0"/>
              <a:t>A mindennapi német nyelvhasználat erősítése → Irányelvek: az óvoda jellemző nyelve a nemzetiség nyelve (nem 50%!)</a:t>
            </a:r>
          </a:p>
          <a:p>
            <a:r>
              <a:rPr lang="hu-HU" dirty="0" smtClean="0"/>
              <a:t>Csoportnaplók német nyelvű vezetése</a:t>
            </a:r>
          </a:p>
          <a:p>
            <a:r>
              <a:rPr lang="hu-HU" dirty="0" smtClean="0"/>
              <a:t>A vezető legyen nemzetiségi végzettségű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019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4846" y="182880"/>
            <a:ext cx="7471954" cy="1234758"/>
          </a:xfrm>
        </p:spPr>
        <p:txBody>
          <a:bodyPr/>
          <a:lstStyle/>
          <a:p>
            <a:r>
              <a:rPr lang="hu-HU" dirty="0"/>
              <a:t>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14846" y="1541418"/>
            <a:ext cx="7471954" cy="4584746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Helyi tanterv</a:t>
            </a:r>
            <a:br>
              <a:rPr lang="hu-HU" dirty="0" smtClean="0"/>
            </a:br>
            <a:r>
              <a:rPr lang="hu-HU" dirty="0" smtClean="0"/>
              <a:t>- kerettantervek kötelezősége →élni az „Irányelvek” adta lehetőségekkel</a:t>
            </a:r>
            <a:br>
              <a:rPr lang="hu-HU" dirty="0" smtClean="0"/>
            </a:br>
            <a:r>
              <a:rPr lang="hu-HU" dirty="0" smtClean="0"/>
              <a:t>↓</a:t>
            </a:r>
          </a:p>
          <a:p>
            <a:pPr>
              <a:buFontTx/>
              <a:buChar char="-"/>
            </a:pPr>
            <a:r>
              <a:rPr lang="hu-HU" dirty="0" smtClean="0"/>
              <a:t>Készségtárgyak </a:t>
            </a:r>
            <a:r>
              <a:rPr lang="hu-HU" dirty="0" smtClean="0"/>
              <a:t>óráiból átcsoportosítás a nemzetiségi oktatásra → ennek arányában kell alakítani a tartalmat</a:t>
            </a:r>
            <a:br>
              <a:rPr lang="hu-HU" dirty="0" smtClean="0"/>
            </a:br>
            <a:r>
              <a:rPr lang="hu-HU" dirty="0" smtClean="0"/>
              <a:t>- A nemzetiségi kultúra megismerésének és ápolásának kötelezősége (pl. a népcsoport dalainak beépítése</a:t>
            </a:r>
            <a:r>
              <a:rPr lang="hu-HU" dirty="0" smtClean="0"/>
              <a:t>)</a:t>
            </a:r>
          </a:p>
          <a:p>
            <a:pPr>
              <a:buFontTx/>
              <a:buChar char="-"/>
            </a:pPr>
            <a:r>
              <a:rPr lang="hu-HU" dirty="0" smtClean="0"/>
              <a:t>Idegen nyelv tanításának kérdése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67297043"/>
      </p:ext>
    </p:extLst>
  </p:cSld>
  <p:clrMapOvr>
    <a:masterClrMapping/>
  </p:clrMapOvr>
</p:sld>
</file>

<file path=ppt/theme/theme1.xml><?xml version="1.0" encoding="utf-8"?>
<a:theme xmlns:a="http://schemas.openxmlformats.org/drawingml/2006/main" name="ptt_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ptt_tema</Template>
  <TotalTime>176</TotalTime>
  <Words>552</Words>
  <Application>Microsoft Office PowerPoint</Application>
  <PresentationFormat>Diavetítés a képernyőre (4:3 oldalarány)</PresentationFormat>
  <Paragraphs>67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2" baseType="lpstr">
      <vt:lpstr>Arial</vt:lpstr>
      <vt:lpstr>Calibri</vt:lpstr>
      <vt:lpstr>ptt_tema</vt:lpstr>
      <vt:lpstr>Szakmai elvárások a nemzetiségi intézményekkel szemben</vt:lpstr>
      <vt:lpstr>Jogszabályok</vt:lpstr>
      <vt:lpstr>Intézmények arculata</vt:lpstr>
      <vt:lpstr>Vizsgáljuk felül</vt:lpstr>
      <vt:lpstr>PowerPoint-bemutató</vt:lpstr>
      <vt:lpstr>Intézményfejlesztés I.</vt:lpstr>
      <vt:lpstr>Elvárások</vt:lpstr>
      <vt:lpstr>Elvárások</vt:lpstr>
      <vt:lpstr>Elvárások</vt:lpstr>
      <vt:lpstr>Intézményfejlesztés II.</vt:lpstr>
      <vt:lpstr>Tanuló szervezet</vt:lpstr>
      <vt:lpstr>Tanuló szervezet</vt:lpstr>
      <vt:lpstr>Tanuló szervezet</vt:lpstr>
      <vt:lpstr>Az intézmény, mint közösségi központ</vt:lpstr>
      <vt:lpstr>Az intézmény, mint közösségi központ</vt:lpstr>
      <vt:lpstr>Intézményfejlesztés – fejlődünk?</vt:lpstr>
      <vt:lpstr>PowerPoint-bemutató</vt:lpstr>
      <vt:lpstr>Intézményfejlesztés</vt:lpstr>
      <vt:lpstr>Önértékelés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user</dc:creator>
  <cp:lastModifiedBy>user</cp:lastModifiedBy>
  <cp:revision>42</cp:revision>
  <dcterms:created xsi:type="dcterms:W3CDTF">2017-10-16T15:43:09Z</dcterms:created>
  <dcterms:modified xsi:type="dcterms:W3CDTF">2019-02-06T04:26:00Z</dcterms:modified>
</cp:coreProperties>
</file>